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9" r:id="rId3"/>
    <p:sldId id="256"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8" autoAdjust="0"/>
    <p:restoredTop sz="94660"/>
  </p:normalViewPr>
  <p:slideViewPr>
    <p:cSldViewPr snapToGrid="0">
      <p:cViewPr varScale="1">
        <p:scale>
          <a:sx n="134" d="100"/>
          <a:sy n="134" d="100"/>
        </p:scale>
        <p:origin x="138"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537D98-6AAF-4D59-B465-A34E5FB292A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2176993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37D98-6AAF-4D59-B465-A34E5FB292A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346089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37D98-6AAF-4D59-B465-A34E5FB292A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389643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37D98-6AAF-4D59-B465-A34E5FB292A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65857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537D98-6AAF-4D59-B465-A34E5FB292A5}" type="datetimeFigureOut">
              <a:rPr lang="en-US" smtClean="0"/>
              <a:t>4/15/2016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303110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37D98-6AAF-4D59-B465-A34E5FB292A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1731316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37D98-6AAF-4D59-B465-A34E5FB292A5}" type="datetimeFigureOut">
              <a:rPr lang="en-US" smtClean="0"/>
              <a:t>4/15/2016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1493602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37D98-6AAF-4D59-B465-A34E5FB292A5}" type="datetimeFigureOut">
              <a:rPr lang="en-US" smtClean="0"/>
              <a:t>4/15/2016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2267448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37D98-6AAF-4D59-B465-A34E5FB292A5}" type="datetimeFigureOut">
              <a:rPr lang="en-US" smtClean="0"/>
              <a:t>4/15/2016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435291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537D98-6AAF-4D59-B465-A34E5FB292A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98029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537D98-6AAF-4D59-B465-A34E5FB292A5}" type="datetimeFigureOut">
              <a:rPr lang="en-US" smtClean="0"/>
              <a:t>4/15/2016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EB7403-FA69-4BA7-AB5A-8CCB6C1E53B3}" type="slidenum">
              <a:rPr lang="en-US" smtClean="0"/>
              <a:t>‹#›</a:t>
            </a:fld>
            <a:endParaRPr lang="en-US"/>
          </a:p>
        </p:txBody>
      </p:sp>
    </p:spTree>
    <p:extLst>
      <p:ext uri="{BB962C8B-B14F-4D97-AF65-F5344CB8AC3E}">
        <p14:creationId xmlns:p14="http://schemas.microsoft.com/office/powerpoint/2010/main" val="1417499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37D98-6AAF-4D59-B465-A34E5FB292A5}" type="datetimeFigureOut">
              <a:rPr lang="en-US" smtClean="0"/>
              <a:t>4/15/2016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B7403-FA69-4BA7-AB5A-8CCB6C1E53B3}" type="slidenum">
              <a:rPr lang="en-US" smtClean="0"/>
              <a:t>‹#›</a:t>
            </a:fld>
            <a:endParaRPr lang="en-US"/>
          </a:p>
        </p:txBody>
      </p:sp>
    </p:spTree>
    <p:extLst>
      <p:ext uri="{BB962C8B-B14F-4D97-AF65-F5344CB8AC3E}">
        <p14:creationId xmlns:p14="http://schemas.microsoft.com/office/powerpoint/2010/main" val="1114544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image" Target="../media/image22.jp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16.png"/><Relationship Id="rId10" Type="http://schemas.openxmlformats.org/officeDocument/2006/relationships/image" Target="../media/image29.png"/><Relationship Id="rId4" Type="http://schemas.openxmlformats.org/officeDocument/2006/relationships/image" Target="../media/image24.png"/><Relationship Id="rId9" Type="http://schemas.openxmlformats.org/officeDocument/2006/relationships/image" Target="../media/image28.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3.png"/><Relationship Id="rId7" Type="http://schemas.openxmlformats.org/officeDocument/2006/relationships/image" Target="../media/image26.png"/><Relationship Id="rId2" Type="http://schemas.openxmlformats.org/officeDocument/2006/relationships/image" Target="../media/image22.jpg"/><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image" Target="../media/image30.png"/><Relationship Id="rId5" Type="http://schemas.openxmlformats.org/officeDocument/2006/relationships/image" Target="../media/image16.png"/><Relationship Id="rId10" Type="http://schemas.openxmlformats.org/officeDocument/2006/relationships/image" Target="../media/image29.png"/><Relationship Id="rId4" Type="http://schemas.openxmlformats.org/officeDocument/2006/relationships/image" Target="../media/image24.png"/><Relationship Id="rId9"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From </a:t>
            </a:r>
            <a:r>
              <a:rPr lang="en-US"/>
              <a:t>Wearables to Continuous </a:t>
            </a:r>
            <a:r>
              <a:rPr lang="en-US" dirty="0"/>
              <a:t>Diagnostics, Monitoring, </a:t>
            </a:r>
            <a:r>
              <a:rPr lang="en-US"/>
              <a:t>and Evaluation (CDME)</a:t>
            </a:r>
            <a:endParaRPr lang="en-US" dirty="0"/>
          </a:p>
        </p:txBody>
      </p:sp>
      <p:sp>
        <p:nvSpPr>
          <p:cNvPr id="3" name="Subtitle 2"/>
          <p:cNvSpPr>
            <a:spLocks noGrp="1"/>
          </p:cNvSpPr>
          <p:nvPr>
            <p:ph type="subTitle" idx="1"/>
          </p:nvPr>
        </p:nvSpPr>
        <p:spPr/>
        <p:txBody>
          <a:bodyPr/>
          <a:lstStyle/>
          <a:p>
            <a:r>
              <a:rPr lang="en-US" dirty="0"/>
              <a:t>Shahid N. Shah</a:t>
            </a:r>
          </a:p>
        </p:txBody>
      </p:sp>
    </p:spTree>
    <p:extLst>
      <p:ext uri="{BB962C8B-B14F-4D97-AF65-F5344CB8AC3E}">
        <p14:creationId xmlns:p14="http://schemas.microsoft.com/office/powerpoint/2010/main" val="143115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108478" y="1759186"/>
            <a:ext cx="857981" cy="857981"/>
          </a:xfrm>
          <a:prstGeom prst="rect">
            <a:avLst/>
          </a:prstGeom>
        </p:spPr>
      </p:pic>
      <p:pic>
        <p:nvPicPr>
          <p:cNvPr id="6" name="Picture 5"/>
          <p:cNvPicPr>
            <a:picLocks noChangeAspect="1"/>
          </p:cNvPicPr>
          <p:nvPr/>
        </p:nvPicPr>
        <p:blipFill>
          <a:blip r:embed="rId3"/>
          <a:stretch>
            <a:fillRect/>
          </a:stretch>
        </p:blipFill>
        <p:spPr>
          <a:xfrm>
            <a:off x="7158440" y="3656272"/>
            <a:ext cx="1063496" cy="1063496"/>
          </a:xfrm>
          <a:prstGeom prst="rect">
            <a:avLst/>
          </a:prstGeom>
        </p:spPr>
      </p:pic>
      <p:pic>
        <p:nvPicPr>
          <p:cNvPr id="9" name="Picture 8"/>
          <p:cNvPicPr>
            <a:picLocks noChangeAspect="1"/>
          </p:cNvPicPr>
          <p:nvPr/>
        </p:nvPicPr>
        <p:blipFill>
          <a:blip r:embed="rId4"/>
          <a:stretch>
            <a:fillRect/>
          </a:stretch>
        </p:blipFill>
        <p:spPr>
          <a:xfrm>
            <a:off x="5379244" y="4600236"/>
            <a:ext cx="1836166" cy="612055"/>
          </a:xfrm>
          <a:prstGeom prst="rect">
            <a:avLst/>
          </a:prstGeom>
        </p:spPr>
      </p:pic>
      <p:pic>
        <p:nvPicPr>
          <p:cNvPr id="10" name="Picture 9"/>
          <p:cNvPicPr>
            <a:picLocks noChangeAspect="1"/>
          </p:cNvPicPr>
          <p:nvPr/>
        </p:nvPicPr>
        <p:blipFill>
          <a:blip r:embed="rId5"/>
          <a:stretch>
            <a:fillRect/>
          </a:stretch>
        </p:blipFill>
        <p:spPr>
          <a:xfrm>
            <a:off x="1985794" y="4556264"/>
            <a:ext cx="978366" cy="978366"/>
          </a:xfrm>
          <a:prstGeom prst="rect">
            <a:avLst/>
          </a:prstGeom>
        </p:spPr>
      </p:pic>
      <p:sp>
        <p:nvSpPr>
          <p:cNvPr id="11" name="TextBox 10"/>
          <p:cNvSpPr txBox="1"/>
          <p:nvPr/>
        </p:nvSpPr>
        <p:spPr>
          <a:xfrm>
            <a:off x="2113850" y="5440676"/>
            <a:ext cx="325730" cy="230832"/>
          </a:xfrm>
          <a:prstGeom prst="rect">
            <a:avLst/>
          </a:prstGeom>
          <a:noFill/>
        </p:spPr>
        <p:txBody>
          <a:bodyPr wrap="none" rtlCol="0">
            <a:spAutoFit/>
          </a:bodyPr>
          <a:lstStyle/>
          <a:p>
            <a:r>
              <a:rPr lang="en-US" sz="900" dirty="0">
                <a:latin typeface="Helvetica Neue Light"/>
                <a:cs typeface="Helvetica Neue Light"/>
              </a:rPr>
              <a:t>6K</a:t>
            </a:r>
          </a:p>
        </p:txBody>
      </p:sp>
      <p:pic>
        <p:nvPicPr>
          <p:cNvPr id="13" name="Picture 12"/>
          <p:cNvPicPr>
            <a:picLocks noChangeAspect="1"/>
          </p:cNvPicPr>
          <p:nvPr/>
        </p:nvPicPr>
        <p:blipFill>
          <a:blip r:embed="rId6"/>
          <a:stretch>
            <a:fillRect/>
          </a:stretch>
        </p:blipFill>
        <p:spPr>
          <a:xfrm>
            <a:off x="2013555" y="5482062"/>
            <a:ext cx="157771" cy="157771"/>
          </a:xfrm>
          <a:prstGeom prst="rect">
            <a:avLst/>
          </a:prstGeom>
        </p:spPr>
      </p:pic>
      <p:pic>
        <p:nvPicPr>
          <p:cNvPr id="14" name="Picture 13"/>
          <p:cNvPicPr>
            <a:picLocks noChangeAspect="1"/>
          </p:cNvPicPr>
          <p:nvPr/>
        </p:nvPicPr>
        <p:blipFill>
          <a:blip r:embed="rId7"/>
          <a:stretch>
            <a:fillRect/>
          </a:stretch>
        </p:blipFill>
        <p:spPr>
          <a:xfrm>
            <a:off x="2439581" y="5488680"/>
            <a:ext cx="155983" cy="155983"/>
          </a:xfrm>
          <a:prstGeom prst="rect">
            <a:avLst/>
          </a:prstGeom>
        </p:spPr>
      </p:pic>
      <p:sp>
        <p:nvSpPr>
          <p:cNvPr id="15" name="TextBox 14"/>
          <p:cNvSpPr txBox="1"/>
          <p:nvPr/>
        </p:nvSpPr>
        <p:spPr>
          <a:xfrm>
            <a:off x="2529188" y="5437012"/>
            <a:ext cx="396405" cy="230832"/>
          </a:xfrm>
          <a:prstGeom prst="rect">
            <a:avLst/>
          </a:prstGeom>
          <a:noFill/>
        </p:spPr>
        <p:txBody>
          <a:bodyPr wrap="square" rtlCol="0">
            <a:spAutoFit/>
          </a:bodyPr>
          <a:lstStyle/>
          <a:p>
            <a:r>
              <a:rPr lang="en-US" sz="900" dirty="0">
                <a:latin typeface="Helvetica Neue Light"/>
                <a:cs typeface="Helvetica Neue Light"/>
              </a:rPr>
              <a:t>32K</a:t>
            </a:r>
          </a:p>
        </p:txBody>
      </p:sp>
      <p:sp>
        <p:nvSpPr>
          <p:cNvPr id="17" name="TextBox 16"/>
          <p:cNvSpPr txBox="1"/>
          <p:nvPr/>
        </p:nvSpPr>
        <p:spPr>
          <a:xfrm>
            <a:off x="7565338" y="4710880"/>
            <a:ext cx="459315" cy="230832"/>
          </a:xfrm>
          <a:prstGeom prst="rect">
            <a:avLst/>
          </a:prstGeom>
          <a:noFill/>
        </p:spPr>
        <p:txBody>
          <a:bodyPr wrap="square" rtlCol="0">
            <a:spAutoFit/>
          </a:bodyPr>
          <a:lstStyle/>
          <a:p>
            <a:r>
              <a:rPr lang="en-US" sz="900" dirty="0">
                <a:latin typeface="Helvetica Neue Light"/>
                <a:cs typeface="Helvetica Neue Light"/>
              </a:rPr>
              <a:t>50M</a:t>
            </a:r>
            <a:endParaRPr lang="en-US" sz="800" dirty="0">
              <a:latin typeface="Helvetica Neue Light"/>
              <a:cs typeface="Helvetica Neue Light"/>
            </a:endParaRPr>
          </a:p>
        </p:txBody>
      </p:sp>
      <p:sp>
        <p:nvSpPr>
          <p:cNvPr id="21" name="TextBox 20"/>
          <p:cNvSpPr txBox="1"/>
          <p:nvPr/>
        </p:nvSpPr>
        <p:spPr>
          <a:xfrm>
            <a:off x="5632450" y="5151379"/>
            <a:ext cx="389850" cy="230832"/>
          </a:xfrm>
          <a:prstGeom prst="rect">
            <a:avLst/>
          </a:prstGeom>
          <a:noFill/>
        </p:spPr>
        <p:txBody>
          <a:bodyPr wrap="none" rtlCol="0">
            <a:spAutoFit/>
          </a:bodyPr>
          <a:lstStyle/>
          <a:p>
            <a:r>
              <a:rPr lang="en-US" sz="900" dirty="0">
                <a:latin typeface="Helvetica Neue Light"/>
                <a:cs typeface="Helvetica Neue Light"/>
              </a:rPr>
              <a:t>30K</a:t>
            </a:r>
          </a:p>
        </p:txBody>
      </p:sp>
      <p:sp>
        <p:nvSpPr>
          <p:cNvPr id="24" name="TextBox 23"/>
          <p:cNvSpPr txBox="1"/>
          <p:nvPr/>
        </p:nvSpPr>
        <p:spPr>
          <a:xfrm>
            <a:off x="6126993" y="5156182"/>
            <a:ext cx="396405" cy="230832"/>
          </a:xfrm>
          <a:prstGeom prst="rect">
            <a:avLst/>
          </a:prstGeom>
          <a:noFill/>
        </p:spPr>
        <p:txBody>
          <a:bodyPr wrap="square" rtlCol="0">
            <a:spAutoFit/>
          </a:bodyPr>
          <a:lstStyle/>
          <a:p>
            <a:r>
              <a:rPr lang="en-US" sz="900" dirty="0">
                <a:latin typeface="Helvetica Neue Light"/>
                <a:cs typeface="Helvetica Neue Light"/>
              </a:rPr>
              <a:t>77K</a:t>
            </a:r>
          </a:p>
        </p:txBody>
      </p:sp>
      <p:sp>
        <p:nvSpPr>
          <p:cNvPr id="27" name="TextBox 26"/>
          <p:cNvSpPr txBox="1"/>
          <p:nvPr/>
        </p:nvSpPr>
        <p:spPr>
          <a:xfrm>
            <a:off x="6591130" y="5161055"/>
            <a:ext cx="459316" cy="230832"/>
          </a:xfrm>
          <a:prstGeom prst="rect">
            <a:avLst/>
          </a:prstGeom>
          <a:noFill/>
        </p:spPr>
        <p:txBody>
          <a:bodyPr wrap="square" rtlCol="0">
            <a:spAutoFit/>
          </a:bodyPr>
          <a:lstStyle/>
          <a:p>
            <a:r>
              <a:rPr lang="en-US" sz="900" dirty="0">
                <a:latin typeface="Helvetica Neue Light"/>
                <a:cs typeface="Helvetica Neue Light"/>
              </a:rPr>
              <a:t>500K</a:t>
            </a:r>
          </a:p>
        </p:txBody>
      </p:sp>
      <p:sp>
        <p:nvSpPr>
          <p:cNvPr id="29" name="TextBox 28"/>
          <p:cNvSpPr txBox="1"/>
          <p:nvPr/>
        </p:nvSpPr>
        <p:spPr>
          <a:xfrm>
            <a:off x="9193778" y="2560161"/>
            <a:ext cx="409105" cy="230832"/>
          </a:xfrm>
          <a:prstGeom prst="rect">
            <a:avLst/>
          </a:prstGeom>
          <a:noFill/>
        </p:spPr>
        <p:txBody>
          <a:bodyPr wrap="square" rtlCol="0">
            <a:spAutoFit/>
          </a:bodyPr>
          <a:lstStyle/>
          <a:p>
            <a:r>
              <a:rPr lang="en-US" sz="900" dirty="0">
                <a:latin typeface="Helvetica Neue Light"/>
                <a:cs typeface="Helvetica Neue Light"/>
              </a:rPr>
              <a:t>5M</a:t>
            </a:r>
            <a:endParaRPr lang="en-US" sz="800" dirty="0">
              <a:latin typeface="Helvetica Neue Light"/>
              <a:cs typeface="Helvetica Neue Light"/>
            </a:endParaRPr>
          </a:p>
        </p:txBody>
      </p:sp>
      <p:sp>
        <p:nvSpPr>
          <p:cNvPr id="33" name="TextBox 32"/>
          <p:cNvSpPr txBox="1"/>
          <p:nvPr/>
        </p:nvSpPr>
        <p:spPr>
          <a:xfrm>
            <a:off x="2718341" y="2009502"/>
            <a:ext cx="396405" cy="230832"/>
          </a:xfrm>
          <a:prstGeom prst="rect">
            <a:avLst/>
          </a:prstGeom>
          <a:noFill/>
        </p:spPr>
        <p:txBody>
          <a:bodyPr wrap="square" rtlCol="0">
            <a:spAutoFit/>
          </a:bodyPr>
          <a:lstStyle/>
          <a:p>
            <a:r>
              <a:rPr lang="en-US" sz="900" dirty="0">
                <a:latin typeface="Helvetica Neue Light"/>
                <a:cs typeface="Helvetica Neue Light"/>
              </a:rPr>
              <a:t>66K</a:t>
            </a:r>
          </a:p>
        </p:txBody>
      </p:sp>
      <p:pic>
        <p:nvPicPr>
          <p:cNvPr id="35" name="Picture 34"/>
          <p:cNvPicPr>
            <a:picLocks noChangeAspect="1"/>
          </p:cNvPicPr>
          <p:nvPr/>
        </p:nvPicPr>
        <p:blipFill>
          <a:blip r:embed="rId8"/>
          <a:stretch>
            <a:fillRect/>
          </a:stretch>
        </p:blipFill>
        <p:spPr>
          <a:xfrm>
            <a:off x="1807311" y="2859617"/>
            <a:ext cx="1157232" cy="814785"/>
          </a:xfrm>
          <a:prstGeom prst="rect">
            <a:avLst/>
          </a:prstGeom>
        </p:spPr>
      </p:pic>
      <p:pic>
        <p:nvPicPr>
          <p:cNvPr id="38" name="Picture 37"/>
          <p:cNvPicPr>
            <a:picLocks noChangeAspect="1"/>
          </p:cNvPicPr>
          <p:nvPr/>
        </p:nvPicPr>
        <p:blipFill>
          <a:blip r:embed="rId9"/>
          <a:stretch>
            <a:fillRect/>
          </a:stretch>
        </p:blipFill>
        <p:spPr>
          <a:xfrm>
            <a:off x="3300557" y="3846828"/>
            <a:ext cx="1180746" cy="714985"/>
          </a:xfrm>
          <a:prstGeom prst="rect">
            <a:avLst/>
          </a:prstGeom>
        </p:spPr>
      </p:pic>
      <p:pic>
        <p:nvPicPr>
          <p:cNvPr id="41" name="Picture 40"/>
          <p:cNvPicPr>
            <a:picLocks noChangeAspect="1"/>
          </p:cNvPicPr>
          <p:nvPr/>
        </p:nvPicPr>
        <p:blipFill>
          <a:blip r:embed="rId10"/>
          <a:stretch>
            <a:fillRect/>
          </a:stretch>
        </p:blipFill>
        <p:spPr>
          <a:xfrm>
            <a:off x="5561954" y="1778925"/>
            <a:ext cx="1862102" cy="673951"/>
          </a:xfrm>
          <a:prstGeom prst="rect">
            <a:avLst/>
          </a:prstGeom>
        </p:spPr>
      </p:pic>
      <p:pic>
        <p:nvPicPr>
          <p:cNvPr id="42" name="Picture 41"/>
          <p:cNvPicPr>
            <a:picLocks noChangeAspect="1"/>
          </p:cNvPicPr>
          <p:nvPr/>
        </p:nvPicPr>
        <p:blipFill>
          <a:blip r:embed="rId11"/>
          <a:stretch>
            <a:fillRect/>
          </a:stretch>
        </p:blipFill>
        <p:spPr>
          <a:xfrm>
            <a:off x="3259924" y="2369293"/>
            <a:ext cx="1520139" cy="843400"/>
          </a:xfrm>
          <a:prstGeom prst="rect">
            <a:avLst/>
          </a:prstGeom>
        </p:spPr>
      </p:pic>
      <p:pic>
        <p:nvPicPr>
          <p:cNvPr id="43" name="Picture 42"/>
          <p:cNvPicPr>
            <a:picLocks noChangeAspect="1"/>
          </p:cNvPicPr>
          <p:nvPr/>
        </p:nvPicPr>
        <p:blipFill>
          <a:blip r:embed="rId12"/>
          <a:stretch>
            <a:fillRect/>
          </a:stretch>
        </p:blipFill>
        <p:spPr>
          <a:xfrm>
            <a:off x="7074671" y="2329926"/>
            <a:ext cx="1644448" cy="845867"/>
          </a:xfrm>
          <a:prstGeom prst="rect">
            <a:avLst/>
          </a:prstGeom>
        </p:spPr>
      </p:pic>
      <p:pic>
        <p:nvPicPr>
          <p:cNvPr id="45" name="Picture 44" descr="2.-Moves-Logo-with-Name.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694457" y="3173173"/>
            <a:ext cx="1071565" cy="1071565"/>
          </a:xfrm>
          <a:prstGeom prst="rect">
            <a:avLst/>
          </a:prstGeom>
        </p:spPr>
      </p:pic>
      <p:pic>
        <p:nvPicPr>
          <p:cNvPr id="46" name="Picture 45" descr="lockup_horizontal_color-1024x207.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016751" y="3298812"/>
            <a:ext cx="2114169" cy="422834"/>
          </a:xfrm>
          <a:prstGeom prst="rect">
            <a:avLst/>
          </a:prstGeom>
        </p:spPr>
      </p:pic>
      <p:pic>
        <p:nvPicPr>
          <p:cNvPr id="47" name="Picture 46" descr="Strava_Logo.jp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311272" y="5234075"/>
            <a:ext cx="673884" cy="673884"/>
          </a:xfrm>
          <a:prstGeom prst="rect">
            <a:avLst/>
          </a:prstGeom>
        </p:spPr>
      </p:pic>
      <p:pic>
        <p:nvPicPr>
          <p:cNvPr id="48" name="Picture 47" descr="withings-logo-604x271.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54307" y="4125999"/>
            <a:ext cx="1704389" cy="766975"/>
          </a:xfrm>
          <a:prstGeom prst="rect">
            <a:avLst/>
          </a:prstGeom>
        </p:spPr>
      </p:pic>
      <p:pic>
        <p:nvPicPr>
          <p:cNvPr id="49" name="Picture 48"/>
          <p:cNvPicPr>
            <a:picLocks noChangeAspect="1"/>
          </p:cNvPicPr>
          <p:nvPr/>
        </p:nvPicPr>
        <p:blipFill>
          <a:blip r:embed="rId17"/>
          <a:stretch>
            <a:fillRect/>
          </a:stretch>
        </p:blipFill>
        <p:spPr>
          <a:xfrm>
            <a:off x="3618914" y="5035933"/>
            <a:ext cx="1491172" cy="840005"/>
          </a:xfrm>
          <a:prstGeom prst="rect">
            <a:avLst/>
          </a:prstGeom>
        </p:spPr>
      </p:pic>
      <p:pic>
        <p:nvPicPr>
          <p:cNvPr id="50" name="Picture 49"/>
          <p:cNvPicPr>
            <a:picLocks noChangeAspect="1"/>
          </p:cNvPicPr>
          <p:nvPr/>
        </p:nvPicPr>
        <p:blipFill>
          <a:blip r:embed="rId18"/>
          <a:stretch>
            <a:fillRect/>
          </a:stretch>
        </p:blipFill>
        <p:spPr>
          <a:xfrm>
            <a:off x="10206177" y="2947434"/>
            <a:ext cx="1256428" cy="773186"/>
          </a:xfrm>
          <a:prstGeom prst="rect">
            <a:avLst/>
          </a:prstGeom>
        </p:spPr>
      </p:pic>
      <p:sp>
        <p:nvSpPr>
          <p:cNvPr id="54" name="TextBox 53"/>
          <p:cNvSpPr txBox="1"/>
          <p:nvPr/>
        </p:nvSpPr>
        <p:spPr>
          <a:xfrm>
            <a:off x="2200931" y="2006834"/>
            <a:ext cx="532893" cy="230832"/>
          </a:xfrm>
          <a:prstGeom prst="rect">
            <a:avLst/>
          </a:prstGeom>
          <a:noFill/>
        </p:spPr>
        <p:txBody>
          <a:bodyPr wrap="square" rtlCol="0">
            <a:spAutoFit/>
          </a:bodyPr>
          <a:lstStyle/>
          <a:p>
            <a:r>
              <a:rPr lang="en-US" sz="900" dirty="0">
                <a:latin typeface="Helvetica Neue Light"/>
                <a:cs typeface="Helvetica Neue Light"/>
              </a:rPr>
              <a:t>136K</a:t>
            </a:r>
            <a:endParaRPr lang="en-US" sz="800" dirty="0">
              <a:latin typeface="Helvetica Neue Light"/>
              <a:cs typeface="Helvetica Neue Light"/>
            </a:endParaRPr>
          </a:p>
        </p:txBody>
      </p:sp>
      <p:sp>
        <p:nvSpPr>
          <p:cNvPr id="56" name="TextBox 55"/>
          <p:cNvSpPr txBox="1"/>
          <p:nvPr/>
        </p:nvSpPr>
        <p:spPr>
          <a:xfrm>
            <a:off x="1698027" y="2000484"/>
            <a:ext cx="518685" cy="230832"/>
          </a:xfrm>
          <a:prstGeom prst="rect">
            <a:avLst/>
          </a:prstGeom>
          <a:noFill/>
        </p:spPr>
        <p:txBody>
          <a:bodyPr wrap="square" rtlCol="0">
            <a:spAutoFit/>
          </a:bodyPr>
          <a:lstStyle/>
          <a:p>
            <a:r>
              <a:rPr lang="en-US" sz="900" dirty="0">
                <a:latin typeface="Helvetica Neue Light"/>
                <a:cs typeface="Helvetica Neue Light"/>
              </a:rPr>
              <a:t>50M</a:t>
            </a:r>
            <a:endParaRPr lang="en-US" sz="800" dirty="0">
              <a:latin typeface="Helvetica Neue Light"/>
              <a:cs typeface="Helvetica Neue Light"/>
            </a:endParaRPr>
          </a:p>
        </p:txBody>
      </p:sp>
      <p:sp>
        <p:nvSpPr>
          <p:cNvPr id="58" name="TextBox 57"/>
          <p:cNvSpPr txBox="1"/>
          <p:nvPr/>
        </p:nvSpPr>
        <p:spPr>
          <a:xfrm>
            <a:off x="891705" y="4892973"/>
            <a:ext cx="437652" cy="230832"/>
          </a:xfrm>
          <a:prstGeom prst="rect">
            <a:avLst/>
          </a:prstGeom>
          <a:noFill/>
        </p:spPr>
        <p:txBody>
          <a:bodyPr wrap="square" rtlCol="0">
            <a:spAutoFit/>
          </a:bodyPr>
          <a:lstStyle/>
          <a:p>
            <a:r>
              <a:rPr lang="en-US" sz="900" dirty="0">
                <a:latin typeface="Helvetica Neue Light"/>
                <a:cs typeface="Helvetica Neue Light"/>
              </a:rPr>
              <a:t>97K</a:t>
            </a:r>
            <a:endParaRPr lang="en-US" sz="800" dirty="0">
              <a:latin typeface="Helvetica Neue Light"/>
              <a:cs typeface="Helvetica Neue Light"/>
            </a:endParaRPr>
          </a:p>
        </p:txBody>
      </p:sp>
      <p:sp>
        <p:nvSpPr>
          <p:cNvPr id="60" name="TextBox 59"/>
          <p:cNvSpPr txBox="1"/>
          <p:nvPr/>
        </p:nvSpPr>
        <p:spPr>
          <a:xfrm>
            <a:off x="420512" y="4899323"/>
            <a:ext cx="396405" cy="230832"/>
          </a:xfrm>
          <a:prstGeom prst="rect">
            <a:avLst/>
          </a:prstGeom>
          <a:noFill/>
        </p:spPr>
        <p:txBody>
          <a:bodyPr wrap="square" rtlCol="0">
            <a:spAutoFit/>
          </a:bodyPr>
          <a:lstStyle/>
          <a:p>
            <a:r>
              <a:rPr lang="en-US" sz="900" dirty="0">
                <a:latin typeface="Helvetica Neue Light"/>
                <a:cs typeface="Helvetica Neue Light"/>
              </a:rPr>
              <a:t>1M</a:t>
            </a:r>
            <a:endParaRPr lang="en-US" sz="800" dirty="0">
              <a:latin typeface="Helvetica Neue Light"/>
              <a:cs typeface="Helvetica Neue Light"/>
            </a:endParaRPr>
          </a:p>
        </p:txBody>
      </p:sp>
      <p:sp>
        <p:nvSpPr>
          <p:cNvPr id="61" name="TextBox 60"/>
          <p:cNvSpPr txBox="1"/>
          <p:nvPr/>
        </p:nvSpPr>
        <p:spPr>
          <a:xfrm>
            <a:off x="5103736" y="1885068"/>
            <a:ext cx="389850" cy="230832"/>
          </a:xfrm>
          <a:prstGeom prst="rect">
            <a:avLst/>
          </a:prstGeom>
          <a:noFill/>
        </p:spPr>
        <p:txBody>
          <a:bodyPr wrap="none" rtlCol="0">
            <a:spAutoFit/>
          </a:bodyPr>
          <a:lstStyle/>
          <a:p>
            <a:r>
              <a:rPr lang="en-US" sz="900" dirty="0">
                <a:latin typeface="Helvetica Neue Light"/>
                <a:cs typeface="Helvetica Neue Light"/>
              </a:rPr>
              <a:t>42K</a:t>
            </a:r>
            <a:endParaRPr lang="en-US" sz="800" dirty="0">
              <a:latin typeface="Helvetica Neue Light"/>
              <a:cs typeface="Helvetica Neue Light"/>
            </a:endParaRPr>
          </a:p>
        </p:txBody>
      </p:sp>
      <p:sp>
        <p:nvSpPr>
          <p:cNvPr id="65" name="TextBox 64"/>
          <p:cNvSpPr txBox="1"/>
          <p:nvPr/>
        </p:nvSpPr>
        <p:spPr>
          <a:xfrm>
            <a:off x="1779742" y="6555340"/>
            <a:ext cx="678391" cy="230832"/>
          </a:xfrm>
          <a:prstGeom prst="rect">
            <a:avLst/>
          </a:prstGeom>
          <a:noFill/>
        </p:spPr>
        <p:txBody>
          <a:bodyPr wrap="none" rtlCol="0">
            <a:spAutoFit/>
          </a:bodyPr>
          <a:lstStyle/>
          <a:p>
            <a:r>
              <a:rPr lang="en-US" sz="900" dirty="0">
                <a:latin typeface="Helvetica Neue Light"/>
                <a:cs typeface="Helvetica Neue Light"/>
              </a:rPr>
              <a:t>Followers</a:t>
            </a:r>
            <a:endParaRPr lang="en-US" sz="800" dirty="0">
              <a:latin typeface="Helvetica Neue Light"/>
              <a:cs typeface="Helvetica Neue Light"/>
            </a:endParaRPr>
          </a:p>
        </p:txBody>
      </p:sp>
      <p:pic>
        <p:nvPicPr>
          <p:cNvPr id="68" name="Picture 67"/>
          <p:cNvPicPr>
            <a:picLocks noChangeAspect="1"/>
          </p:cNvPicPr>
          <p:nvPr/>
        </p:nvPicPr>
        <p:blipFill>
          <a:blip r:embed="rId7"/>
          <a:stretch>
            <a:fillRect/>
          </a:stretch>
        </p:blipFill>
        <p:spPr>
          <a:xfrm>
            <a:off x="2461028" y="6608452"/>
            <a:ext cx="155983" cy="155983"/>
          </a:xfrm>
          <a:prstGeom prst="rect">
            <a:avLst/>
          </a:prstGeom>
        </p:spPr>
      </p:pic>
      <p:pic>
        <p:nvPicPr>
          <p:cNvPr id="69" name="Picture 68"/>
          <p:cNvPicPr>
            <a:picLocks noChangeAspect="1"/>
          </p:cNvPicPr>
          <p:nvPr/>
        </p:nvPicPr>
        <p:blipFill>
          <a:blip r:embed="rId6"/>
          <a:stretch>
            <a:fillRect/>
          </a:stretch>
        </p:blipFill>
        <p:spPr>
          <a:xfrm>
            <a:off x="1701596" y="6608452"/>
            <a:ext cx="157771" cy="157771"/>
          </a:xfrm>
          <a:prstGeom prst="rect">
            <a:avLst/>
          </a:prstGeom>
        </p:spPr>
      </p:pic>
      <p:sp>
        <p:nvSpPr>
          <p:cNvPr id="70" name="TextBox 69"/>
          <p:cNvSpPr txBox="1"/>
          <p:nvPr/>
        </p:nvSpPr>
        <p:spPr>
          <a:xfrm>
            <a:off x="2550208" y="6566924"/>
            <a:ext cx="453970" cy="230832"/>
          </a:xfrm>
          <a:prstGeom prst="rect">
            <a:avLst/>
          </a:prstGeom>
          <a:noFill/>
        </p:spPr>
        <p:txBody>
          <a:bodyPr wrap="none" rtlCol="0">
            <a:spAutoFit/>
          </a:bodyPr>
          <a:lstStyle/>
          <a:p>
            <a:r>
              <a:rPr lang="en-US" sz="900" dirty="0">
                <a:latin typeface="Helvetica Neue Light"/>
                <a:cs typeface="Helvetica Neue Light"/>
              </a:rPr>
              <a:t>Likes</a:t>
            </a:r>
            <a:endParaRPr lang="en-US" sz="800" dirty="0">
              <a:latin typeface="Helvetica Neue Light"/>
              <a:cs typeface="Helvetica Neue Light"/>
            </a:endParaRPr>
          </a:p>
        </p:txBody>
      </p:sp>
      <p:pic>
        <p:nvPicPr>
          <p:cNvPr id="71" name="Picture 70"/>
          <p:cNvPicPr>
            <a:picLocks noChangeAspect="1"/>
          </p:cNvPicPr>
          <p:nvPr/>
        </p:nvPicPr>
        <p:blipFill>
          <a:blip r:embed="rId19"/>
          <a:stretch>
            <a:fillRect/>
          </a:stretch>
        </p:blipFill>
        <p:spPr>
          <a:xfrm>
            <a:off x="3005075" y="6583051"/>
            <a:ext cx="168021" cy="168021"/>
          </a:xfrm>
          <a:prstGeom prst="rect">
            <a:avLst/>
          </a:prstGeom>
        </p:spPr>
      </p:pic>
      <p:sp>
        <p:nvSpPr>
          <p:cNvPr id="72" name="TextBox 71"/>
          <p:cNvSpPr txBox="1"/>
          <p:nvPr/>
        </p:nvSpPr>
        <p:spPr>
          <a:xfrm>
            <a:off x="3102876" y="6553108"/>
            <a:ext cx="543739" cy="230832"/>
          </a:xfrm>
          <a:prstGeom prst="rect">
            <a:avLst/>
          </a:prstGeom>
          <a:noFill/>
        </p:spPr>
        <p:txBody>
          <a:bodyPr wrap="none" rtlCol="0">
            <a:spAutoFit/>
          </a:bodyPr>
          <a:lstStyle/>
          <a:p>
            <a:r>
              <a:rPr lang="en-US" sz="900" dirty="0">
                <a:latin typeface="Helvetica Neue Light"/>
                <a:cs typeface="Helvetica Neue Light"/>
              </a:rPr>
              <a:t>Installs</a:t>
            </a:r>
            <a:endParaRPr lang="en-US" sz="800" dirty="0">
              <a:latin typeface="Helvetica Neue Light"/>
              <a:cs typeface="Helvetica Neue Light"/>
            </a:endParaRPr>
          </a:p>
        </p:txBody>
      </p:sp>
      <p:pic>
        <p:nvPicPr>
          <p:cNvPr id="73" name="Picture 72"/>
          <p:cNvPicPr>
            <a:picLocks noChangeAspect="1"/>
          </p:cNvPicPr>
          <p:nvPr/>
        </p:nvPicPr>
        <p:blipFill>
          <a:blip r:embed="rId20"/>
          <a:stretch>
            <a:fillRect/>
          </a:stretch>
        </p:blipFill>
        <p:spPr>
          <a:xfrm>
            <a:off x="3665270" y="6583052"/>
            <a:ext cx="162789" cy="162789"/>
          </a:xfrm>
          <a:prstGeom prst="rect">
            <a:avLst/>
          </a:prstGeom>
        </p:spPr>
      </p:pic>
      <p:sp>
        <p:nvSpPr>
          <p:cNvPr id="74" name="TextBox 73"/>
          <p:cNvSpPr txBox="1"/>
          <p:nvPr/>
        </p:nvSpPr>
        <p:spPr>
          <a:xfrm>
            <a:off x="3751498" y="6568496"/>
            <a:ext cx="655393" cy="230832"/>
          </a:xfrm>
          <a:prstGeom prst="rect">
            <a:avLst/>
          </a:prstGeom>
          <a:noFill/>
        </p:spPr>
        <p:txBody>
          <a:bodyPr wrap="square" rtlCol="0">
            <a:spAutoFit/>
          </a:bodyPr>
          <a:lstStyle/>
          <a:p>
            <a:r>
              <a:rPr lang="en-US" sz="900" dirty="0">
                <a:latin typeface="Helvetica Neue Light"/>
                <a:cs typeface="Helvetica Neue Light"/>
              </a:rPr>
              <a:t>Ratings</a:t>
            </a:r>
            <a:endParaRPr lang="en-US" sz="800" dirty="0">
              <a:latin typeface="Helvetica Neue Light"/>
              <a:cs typeface="Helvetica Neue Light"/>
            </a:endParaRPr>
          </a:p>
        </p:txBody>
      </p:sp>
      <p:pic>
        <p:nvPicPr>
          <p:cNvPr id="78" name="Picture 77"/>
          <p:cNvPicPr>
            <a:picLocks noChangeAspect="1"/>
          </p:cNvPicPr>
          <p:nvPr/>
        </p:nvPicPr>
        <p:blipFill>
          <a:blip r:embed="rId6"/>
          <a:stretch>
            <a:fillRect/>
          </a:stretch>
        </p:blipFill>
        <p:spPr>
          <a:xfrm>
            <a:off x="1272088" y="4929578"/>
            <a:ext cx="157771" cy="157771"/>
          </a:xfrm>
          <a:prstGeom prst="rect">
            <a:avLst/>
          </a:prstGeom>
        </p:spPr>
      </p:pic>
      <p:pic>
        <p:nvPicPr>
          <p:cNvPr id="80" name="Picture 79"/>
          <p:cNvPicPr>
            <a:picLocks noChangeAspect="1"/>
          </p:cNvPicPr>
          <p:nvPr/>
        </p:nvPicPr>
        <p:blipFill>
          <a:blip r:embed="rId7"/>
          <a:stretch>
            <a:fillRect/>
          </a:stretch>
        </p:blipFill>
        <p:spPr>
          <a:xfrm>
            <a:off x="6035001" y="5199951"/>
            <a:ext cx="155983" cy="155983"/>
          </a:xfrm>
          <a:prstGeom prst="rect">
            <a:avLst/>
          </a:prstGeom>
        </p:spPr>
      </p:pic>
      <p:pic>
        <p:nvPicPr>
          <p:cNvPr id="81" name="Picture 80"/>
          <p:cNvPicPr>
            <a:picLocks noChangeAspect="1"/>
          </p:cNvPicPr>
          <p:nvPr/>
        </p:nvPicPr>
        <p:blipFill>
          <a:blip r:embed="rId7"/>
          <a:stretch>
            <a:fillRect/>
          </a:stretch>
        </p:blipFill>
        <p:spPr>
          <a:xfrm>
            <a:off x="802101" y="4938344"/>
            <a:ext cx="155983" cy="155983"/>
          </a:xfrm>
          <a:prstGeom prst="rect">
            <a:avLst/>
          </a:prstGeom>
        </p:spPr>
      </p:pic>
      <p:pic>
        <p:nvPicPr>
          <p:cNvPr id="82" name="Picture 81"/>
          <p:cNvPicPr>
            <a:picLocks noChangeAspect="1"/>
          </p:cNvPicPr>
          <p:nvPr/>
        </p:nvPicPr>
        <p:blipFill>
          <a:blip r:embed="rId19"/>
          <a:stretch>
            <a:fillRect/>
          </a:stretch>
        </p:blipFill>
        <p:spPr>
          <a:xfrm>
            <a:off x="337702" y="4929877"/>
            <a:ext cx="168021" cy="168021"/>
          </a:xfrm>
          <a:prstGeom prst="rect">
            <a:avLst/>
          </a:prstGeom>
        </p:spPr>
      </p:pic>
      <p:pic>
        <p:nvPicPr>
          <p:cNvPr id="83" name="Picture 82"/>
          <p:cNvPicPr>
            <a:picLocks noChangeAspect="1"/>
          </p:cNvPicPr>
          <p:nvPr/>
        </p:nvPicPr>
        <p:blipFill>
          <a:blip r:embed="rId19"/>
          <a:stretch>
            <a:fillRect/>
          </a:stretch>
        </p:blipFill>
        <p:spPr>
          <a:xfrm>
            <a:off x="6488206" y="5187913"/>
            <a:ext cx="168021" cy="168021"/>
          </a:xfrm>
          <a:prstGeom prst="rect">
            <a:avLst/>
          </a:prstGeom>
        </p:spPr>
      </p:pic>
      <p:pic>
        <p:nvPicPr>
          <p:cNvPr id="84" name="Picture 83"/>
          <p:cNvPicPr>
            <a:picLocks noChangeAspect="1"/>
          </p:cNvPicPr>
          <p:nvPr/>
        </p:nvPicPr>
        <p:blipFill>
          <a:blip r:embed="rId19"/>
          <a:stretch>
            <a:fillRect/>
          </a:stretch>
        </p:blipFill>
        <p:spPr>
          <a:xfrm>
            <a:off x="1592913" y="2028553"/>
            <a:ext cx="168021" cy="168021"/>
          </a:xfrm>
          <a:prstGeom prst="rect">
            <a:avLst/>
          </a:prstGeom>
        </p:spPr>
      </p:pic>
      <p:pic>
        <p:nvPicPr>
          <p:cNvPr id="85" name="Picture 84"/>
          <p:cNvPicPr>
            <a:picLocks noChangeAspect="1"/>
          </p:cNvPicPr>
          <p:nvPr/>
        </p:nvPicPr>
        <p:blipFill>
          <a:blip r:embed="rId20"/>
          <a:stretch>
            <a:fillRect/>
          </a:stretch>
        </p:blipFill>
        <p:spPr>
          <a:xfrm>
            <a:off x="4208931" y="3229821"/>
            <a:ext cx="162789" cy="162789"/>
          </a:xfrm>
          <a:prstGeom prst="rect">
            <a:avLst/>
          </a:prstGeom>
        </p:spPr>
      </p:pic>
      <p:pic>
        <p:nvPicPr>
          <p:cNvPr id="86" name="Picture 85"/>
          <p:cNvPicPr>
            <a:picLocks noChangeAspect="1"/>
          </p:cNvPicPr>
          <p:nvPr/>
        </p:nvPicPr>
        <p:blipFill>
          <a:blip r:embed="rId20"/>
          <a:stretch>
            <a:fillRect/>
          </a:stretch>
        </p:blipFill>
        <p:spPr>
          <a:xfrm>
            <a:off x="9490438" y="2590071"/>
            <a:ext cx="162789" cy="162789"/>
          </a:xfrm>
          <a:prstGeom prst="rect">
            <a:avLst/>
          </a:prstGeom>
        </p:spPr>
      </p:pic>
      <p:pic>
        <p:nvPicPr>
          <p:cNvPr id="87" name="Picture 86"/>
          <p:cNvPicPr>
            <a:picLocks noChangeAspect="1"/>
          </p:cNvPicPr>
          <p:nvPr/>
        </p:nvPicPr>
        <p:blipFill>
          <a:blip r:embed="rId20"/>
          <a:stretch>
            <a:fillRect/>
          </a:stretch>
        </p:blipFill>
        <p:spPr>
          <a:xfrm>
            <a:off x="6588082" y="3752835"/>
            <a:ext cx="162789" cy="162789"/>
          </a:xfrm>
          <a:prstGeom prst="rect">
            <a:avLst/>
          </a:prstGeom>
        </p:spPr>
      </p:pic>
      <p:sp>
        <p:nvSpPr>
          <p:cNvPr id="88" name="TextBox 87"/>
          <p:cNvSpPr txBox="1"/>
          <p:nvPr/>
        </p:nvSpPr>
        <p:spPr>
          <a:xfrm>
            <a:off x="8304607" y="6088966"/>
            <a:ext cx="1875267" cy="400110"/>
          </a:xfrm>
          <a:prstGeom prst="rect">
            <a:avLst/>
          </a:prstGeom>
          <a:noFill/>
        </p:spPr>
        <p:txBody>
          <a:bodyPr wrap="none" rtlCol="0">
            <a:spAutoFit/>
          </a:bodyPr>
          <a:lstStyle/>
          <a:p>
            <a:r>
              <a:rPr lang="en-US" sz="2000" i="1" dirty="0">
                <a:latin typeface="Helvetica Neue Light"/>
                <a:cs typeface="Helvetica Neue Light"/>
              </a:rPr>
              <a:t>and growing…</a:t>
            </a:r>
          </a:p>
        </p:txBody>
      </p:sp>
      <p:pic>
        <p:nvPicPr>
          <p:cNvPr id="89" name="Picture 88"/>
          <p:cNvPicPr>
            <a:picLocks noChangeAspect="1"/>
          </p:cNvPicPr>
          <p:nvPr/>
        </p:nvPicPr>
        <p:blipFill>
          <a:blip r:embed="rId7"/>
          <a:stretch>
            <a:fillRect/>
          </a:stretch>
        </p:blipFill>
        <p:spPr>
          <a:xfrm>
            <a:off x="2133145" y="2047706"/>
            <a:ext cx="155983" cy="155983"/>
          </a:xfrm>
          <a:prstGeom prst="rect">
            <a:avLst/>
          </a:prstGeom>
        </p:spPr>
      </p:pic>
      <p:pic>
        <p:nvPicPr>
          <p:cNvPr id="90" name="Picture 89"/>
          <p:cNvPicPr>
            <a:picLocks noChangeAspect="1"/>
          </p:cNvPicPr>
          <p:nvPr/>
        </p:nvPicPr>
        <p:blipFill>
          <a:blip r:embed="rId6"/>
          <a:stretch>
            <a:fillRect/>
          </a:stretch>
        </p:blipFill>
        <p:spPr>
          <a:xfrm>
            <a:off x="5557230" y="5199951"/>
            <a:ext cx="157771" cy="157771"/>
          </a:xfrm>
          <a:prstGeom prst="rect">
            <a:avLst/>
          </a:prstGeom>
        </p:spPr>
      </p:pic>
      <p:pic>
        <p:nvPicPr>
          <p:cNvPr id="92" name="Picture 91"/>
          <p:cNvPicPr>
            <a:picLocks noChangeAspect="1"/>
          </p:cNvPicPr>
          <p:nvPr/>
        </p:nvPicPr>
        <p:blipFill>
          <a:blip r:embed="rId19"/>
          <a:stretch>
            <a:fillRect/>
          </a:stretch>
        </p:blipFill>
        <p:spPr>
          <a:xfrm>
            <a:off x="9108478" y="2590071"/>
            <a:ext cx="168021" cy="168021"/>
          </a:xfrm>
          <a:prstGeom prst="rect">
            <a:avLst/>
          </a:prstGeom>
        </p:spPr>
      </p:pic>
      <p:pic>
        <p:nvPicPr>
          <p:cNvPr id="93" name="Picture 92"/>
          <p:cNvPicPr>
            <a:picLocks noChangeAspect="1"/>
          </p:cNvPicPr>
          <p:nvPr/>
        </p:nvPicPr>
        <p:blipFill>
          <a:blip r:embed="rId19"/>
          <a:stretch>
            <a:fillRect/>
          </a:stretch>
        </p:blipFill>
        <p:spPr>
          <a:xfrm>
            <a:off x="7467167" y="4738243"/>
            <a:ext cx="168021" cy="168021"/>
          </a:xfrm>
          <a:prstGeom prst="rect">
            <a:avLst/>
          </a:prstGeom>
        </p:spPr>
      </p:pic>
      <p:sp>
        <p:nvSpPr>
          <p:cNvPr id="94" name="TextBox 93"/>
          <p:cNvSpPr txBox="1"/>
          <p:nvPr/>
        </p:nvSpPr>
        <p:spPr>
          <a:xfrm>
            <a:off x="6209069" y="2443249"/>
            <a:ext cx="530342" cy="230832"/>
          </a:xfrm>
          <a:prstGeom prst="rect">
            <a:avLst/>
          </a:prstGeom>
          <a:noFill/>
        </p:spPr>
        <p:txBody>
          <a:bodyPr wrap="square" rtlCol="0">
            <a:spAutoFit/>
          </a:bodyPr>
          <a:lstStyle/>
          <a:p>
            <a:r>
              <a:rPr lang="en-US" sz="900" dirty="0">
                <a:latin typeface="Helvetica Neue Light"/>
                <a:cs typeface="Helvetica Neue Light"/>
              </a:rPr>
              <a:t>249K</a:t>
            </a:r>
            <a:endParaRPr lang="en-US" sz="800" dirty="0">
              <a:latin typeface="Helvetica Neue Light"/>
              <a:cs typeface="Helvetica Neue Light"/>
            </a:endParaRPr>
          </a:p>
        </p:txBody>
      </p:sp>
      <p:sp>
        <p:nvSpPr>
          <p:cNvPr id="95" name="TextBox 94"/>
          <p:cNvSpPr txBox="1"/>
          <p:nvPr/>
        </p:nvSpPr>
        <p:spPr>
          <a:xfrm>
            <a:off x="5818291" y="2431279"/>
            <a:ext cx="396405" cy="230832"/>
          </a:xfrm>
          <a:prstGeom prst="rect">
            <a:avLst/>
          </a:prstGeom>
          <a:noFill/>
        </p:spPr>
        <p:txBody>
          <a:bodyPr wrap="square" rtlCol="0">
            <a:spAutoFit/>
          </a:bodyPr>
          <a:lstStyle/>
          <a:p>
            <a:r>
              <a:rPr lang="en-US" sz="900" dirty="0">
                <a:latin typeface="Helvetica Neue Light"/>
                <a:cs typeface="Helvetica Neue Light"/>
              </a:rPr>
              <a:t>5M</a:t>
            </a:r>
            <a:endParaRPr lang="en-US" sz="800" dirty="0">
              <a:latin typeface="Helvetica Neue Light"/>
              <a:cs typeface="Helvetica Neue Light"/>
            </a:endParaRPr>
          </a:p>
        </p:txBody>
      </p:sp>
      <p:sp>
        <p:nvSpPr>
          <p:cNvPr id="96" name="TextBox 95"/>
          <p:cNvSpPr txBox="1"/>
          <p:nvPr/>
        </p:nvSpPr>
        <p:spPr>
          <a:xfrm>
            <a:off x="6684821" y="2448102"/>
            <a:ext cx="389850" cy="230832"/>
          </a:xfrm>
          <a:prstGeom prst="rect">
            <a:avLst/>
          </a:prstGeom>
          <a:noFill/>
        </p:spPr>
        <p:txBody>
          <a:bodyPr wrap="none" rtlCol="0">
            <a:spAutoFit/>
          </a:bodyPr>
          <a:lstStyle/>
          <a:p>
            <a:r>
              <a:rPr lang="en-US" sz="900" dirty="0">
                <a:latin typeface="Helvetica Neue Light"/>
                <a:cs typeface="Helvetica Neue Light"/>
              </a:rPr>
              <a:t>62K</a:t>
            </a:r>
            <a:endParaRPr lang="en-US" sz="800" dirty="0">
              <a:latin typeface="Helvetica Neue Light"/>
              <a:cs typeface="Helvetica Neue Light"/>
            </a:endParaRPr>
          </a:p>
        </p:txBody>
      </p:sp>
      <p:pic>
        <p:nvPicPr>
          <p:cNvPr id="97" name="Picture 96"/>
          <p:cNvPicPr>
            <a:picLocks noChangeAspect="1"/>
          </p:cNvPicPr>
          <p:nvPr/>
        </p:nvPicPr>
        <p:blipFill>
          <a:blip r:embed="rId6"/>
          <a:stretch>
            <a:fillRect/>
          </a:stretch>
        </p:blipFill>
        <p:spPr>
          <a:xfrm>
            <a:off x="6602152" y="2486204"/>
            <a:ext cx="157771" cy="157771"/>
          </a:xfrm>
          <a:prstGeom prst="rect">
            <a:avLst/>
          </a:prstGeom>
        </p:spPr>
      </p:pic>
      <p:pic>
        <p:nvPicPr>
          <p:cNvPr id="98" name="Picture 97"/>
          <p:cNvPicPr>
            <a:picLocks noChangeAspect="1"/>
          </p:cNvPicPr>
          <p:nvPr/>
        </p:nvPicPr>
        <p:blipFill>
          <a:blip r:embed="rId7"/>
          <a:stretch>
            <a:fillRect/>
          </a:stretch>
        </p:blipFill>
        <p:spPr>
          <a:xfrm>
            <a:off x="6125815" y="2488620"/>
            <a:ext cx="155983" cy="155983"/>
          </a:xfrm>
          <a:prstGeom prst="rect">
            <a:avLst/>
          </a:prstGeom>
        </p:spPr>
      </p:pic>
      <p:pic>
        <p:nvPicPr>
          <p:cNvPr id="99" name="Picture 98"/>
          <p:cNvPicPr>
            <a:picLocks noChangeAspect="1"/>
          </p:cNvPicPr>
          <p:nvPr/>
        </p:nvPicPr>
        <p:blipFill>
          <a:blip r:embed="rId19"/>
          <a:stretch>
            <a:fillRect/>
          </a:stretch>
        </p:blipFill>
        <p:spPr>
          <a:xfrm>
            <a:off x="5732726" y="2463508"/>
            <a:ext cx="168021" cy="168021"/>
          </a:xfrm>
          <a:prstGeom prst="rect">
            <a:avLst/>
          </a:prstGeom>
        </p:spPr>
      </p:pic>
      <p:pic>
        <p:nvPicPr>
          <p:cNvPr id="100" name="Picture 99"/>
          <p:cNvPicPr>
            <a:picLocks noChangeAspect="1"/>
          </p:cNvPicPr>
          <p:nvPr/>
        </p:nvPicPr>
        <p:blipFill>
          <a:blip r:embed="rId20"/>
          <a:stretch>
            <a:fillRect/>
          </a:stretch>
        </p:blipFill>
        <p:spPr>
          <a:xfrm>
            <a:off x="2638145" y="2033785"/>
            <a:ext cx="162789" cy="162789"/>
          </a:xfrm>
          <a:prstGeom prst="rect">
            <a:avLst/>
          </a:prstGeom>
        </p:spPr>
      </p:pic>
      <p:pic>
        <p:nvPicPr>
          <p:cNvPr id="101" name="Picture 100" descr="fitbit_logo.png"/>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1617578" y="1574800"/>
            <a:ext cx="1465384" cy="381000"/>
          </a:xfrm>
          <a:prstGeom prst="rect">
            <a:avLst/>
          </a:prstGeom>
        </p:spPr>
      </p:pic>
      <p:sp>
        <p:nvSpPr>
          <p:cNvPr id="104" name="TextBox 103"/>
          <p:cNvSpPr txBox="1"/>
          <p:nvPr/>
        </p:nvSpPr>
        <p:spPr>
          <a:xfrm>
            <a:off x="9576608" y="2563518"/>
            <a:ext cx="389850" cy="230832"/>
          </a:xfrm>
          <a:prstGeom prst="rect">
            <a:avLst/>
          </a:prstGeom>
          <a:noFill/>
        </p:spPr>
        <p:txBody>
          <a:bodyPr wrap="none" rtlCol="0">
            <a:spAutoFit/>
          </a:bodyPr>
          <a:lstStyle/>
          <a:p>
            <a:r>
              <a:rPr lang="en-US" sz="900" dirty="0">
                <a:latin typeface="Helvetica Neue Light"/>
                <a:cs typeface="Helvetica Neue Light"/>
              </a:rPr>
              <a:t>47K</a:t>
            </a:r>
            <a:endParaRPr lang="en-US" sz="800" dirty="0">
              <a:latin typeface="Helvetica Neue Light"/>
              <a:cs typeface="Helvetica Neue Light"/>
            </a:endParaRPr>
          </a:p>
        </p:txBody>
      </p:sp>
      <p:sp>
        <p:nvSpPr>
          <p:cNvPr id="105" name="TextBox 104"/>
          <p:cNvSpPr txBox="1"/>
          <p:nvPr/>
        </p:nvSpPr>
        <p:spPr>
          <a:xfrm>
            <a:off x="7828854" y="2972447"/>
            <a:ext cx="530342" cy="230832"/>
          </a:xfrm>
          <a:prstGeom prst="rect">
            <a:avLst/>
          </a:prstGeom>
          <a:noFill/>
        </p:spPr>
        <p:txBody>
          <a:bodyPr wrap="square" rtlCol="0">
            <a:spAutoFit/>
          </a:bodyPr>
          <a:lstStyle/>
          <a:p>
            <a:r>
              <a:rPr lang="en-US" sz="900" dirty="0">
                <a:latin typeface="Helvetica Neue Light"/>
                <a:cs typeface="Helvetica Neue Light"/>
              </a:rPr>
              <a:t>52K</a:t>
            </a:r>
            <a:endParaRPr lang="en-US" sz="800" dirty="0">
              <a:latin typeface="Helvetica Neue Light"/>
              <a:cs typeface="Helvetica Neue Light"/>
            </a:endParaRPr>
          </a:p>
        </p:txBody>
      </p:sp>
      <p:sp>
        <p:nvSpPr>
          <p:cNvPr id="106" name="TextBox 105"/>
          <p:cNvSpPr txBox="1"/>
          <p:nvPr/>
        </p:nvSpPr>
        <p:spPr>
          <a:xfrm>
            <a:off x="7352511" y="2960477"/>
            <a:ext cx="481970" cy="230832"/>
          </a:xfrm>
          <a:prstGeom prst="rect">
            <a:avLst/>
          </a:prstGeom>
          <a:noFill/>
        </p:spPr>
        <p:txBody>
          <a:bodyPr wrap="square" rtlCol="0">
            <a:spAutoFit/>
          </a:bodyPr>
          <a:lstStyle/>
          <a:p>
            <a:r>
              <a:rPr lang="en-US" sz="900" dirty="0">
                <a:latin typeface="Helvetica Neue Light"/>
                <a:cs typeface="Helvetica Neue Light"/>
              </a:rPr>
              <a:t>500K</a:t>
            </a:r>
            <a:endParaRPr lang="en-US" sz="800" dirty="0">
              <a:latin typeface="Helvetica Neue Light"/>
              <a:cs typeface="Helvetica Neue Light"/>
            </a:endParaRPr>
          </a:p>
        </p:txBody>
      </p:sp>
      <p:sp>
        <p:nvSpPr>
          <p:cNvPr id="107" name="TextBox 106"/>
          <p:cNvSpPr txBox="1"/>
          <p:nvPr/>
        </p:nvSpPr>
        <p:spPr>
          <a:xfrm>
            <a:off x="8304606" y="2977300"/>
            <a:ext cx="389850" cy="230832"/>
          </a:xfrm>
          <a:prstGeom prst="rect">
            <a:avLst/>
          </a:prstGeom>
          <a:noFill/>
        </p:spPr>
        <p:txBody>
          <a:bodyPr wrap="none" rtlCol="0">
            <a:spAutoFit/>
          </a:bodyPr>
          <a:lstStyle/>
          <a:p>
            <a:r>
              <a:rPr lang="en-US" sz="900" dirty="0">
                <a:latin typeface="Helvetica Neue Light"/>
                <a:cs typeface="Helvetica Neue Light"/>
              </a:rPr>
              <a:t>34K</a:t>
            </a:r>
            <a:endParaRPr lang="en-US" sz="800" dirty="0">
              <a:latin typeface="Helvetica Neue Light"/>
              <a:cs typeface="Helvetica Neue Light"/>
            </a:endParaRPr>
          </a:p>
        </p:txBody>
      </p:sp>
      <p:pic>
        <p:nvPicPr>
          <p:cNvPr id="108" name="Picture 107"/>
          <p:cNvPicPr>
            <a:picLocks noChangeAspect="1"/>
          </p:cNvPicPr>
          <p:nvPr/>
        </p:nvPicPr>
        <p:blipFill>
          <a:blip r:embed="rId6"/>
          <a:stretch>
            <a:fillRect/>
          </a:stretch>
        </p:blipFill>
        <p:spPr>
          <a:xfrm>
            <a:off x="8221937" y="3015402"/>
            <a:ext cx="157771" cy="157771"/>
          </a:xfrm>
          <a:prstGeom prst="rect">
            <a:avLst/>
          </a:prstGeom>
        </p:spPr>
      </p:pic>
      <p:pic>
        <p:nvPicPr>
          <p:cNvPr id="109" name="Picture 108"/>
          <p:cNvPicPr>
            <a:picLocks noChangeAspect="1"/>
          </p:cNvPicPr>
          <p:nvPr/>
        </p:nvPicPr>
        <p:blipFill>
          <a:blip r:embed="rId7"/>
          <a:stretch>
            <a:fillRect/>
          </a:stretch>
        </p:blipFill>
        <p:spPr>
          <a:xfrm>
            <a:off x="7745600" y="3017818"/>
            <a:ext cx="155983" cy="155983"/>
          </a:xfrm>
          <a:prstGeom prst="rect">
            <a:avLst/>
          </a:prstGeom>
        </p:spPr>
      </p:pic>
      <p:pic>
        <p:nvPicPr>
          <p:cNvPr id="110" name="Picture 109"/>
          <p:cNvPicPr>
            <a:picLocks noChangeAspect="1"/>
          </p:cNvPicPr>
          <p:nvPr/>
        </p:nvPicPr>
        <p:blipFill>
          <a:blip r:embed="rId19"/>
          <a:stretch>
            <a:fillRect/>
          </a:stretch>
        </p:blipFill>
        <p:spPr>
          <a:xfrm>
            <a:off x="7263611" y="2992706"/>
            <a:ext cx="168021" cy="168021"/>
          </a:xfrm>
          <a:prstGeom prst="rect">
            <a:avLst/>
          </a:prstGeom>
        </p:spPr>
      </p:pic>
      <p:sp>
        <p:nvSpPr>
          <p:cNvPr id="111" name="TextBox 110"/>
          <p:cNvSpPr txBox="1"/>
          <p:nvPr/>
        </p:nvSpPr>
        <p:spPr>
          <a:xfrm>
            <a:off x="8081867" y="1738897"/>
            <a:ext cx="459315" cy="230832"/>
          </a:xfrm>
          <a:prstGeom prst="rect">
            <a:avLst/>
          </a:prstGeom>
          <a:noFill/>
        </p:spPr>
        <p:txBody>
          <a:bodyPr wrap="square" rtlCol="0">
            <a:spAutoFit/>
          </a:bodyPr>
          <a:lstStyle/>
          <a:p>
            <a:r>
              <a:rPr lang="en-US" sz="900" dirty="0">
                <a:latin typeface="Helvetica Neue Light"/>
                <a:cs typeface="Helvetica Neue Light"/>
              </a:rPr>
              <a:t>50M</a:t>
            </a:r>
            <a:endParaRPr lang="en-US" sz="800" dirty="0">
              <a:latin typeface="Helvetica Neue Light"/>
              <a:cs typeface="Helvetica Neue Light"/>
            </a:endParaRPr>
          </a:p>
        </p:txBody>
      </p:sp>
      <p:pic>
        <p:nvPicPr>
          <p:cNvPr id="112" name="Picture 111"/>
          <p:cNvPicPr>
            <a:picLocks noChangeAspect="1"/>
          </p:cNvPicPr>
          <p:nvPr/>
        </p:nvPicPr>
        <p:blipFill>
          <a:blip r:embed="rId19"/>
          <a:stretch>
            <a:fillRect/>
          </a:stretch>
        </p:blipFill>
        <p:spPr>
          <a:xfrm>
            <a:off x="10648644" y="3739048"/>
            <a:ext cx="168021" cy="168021"/>
          </a:xfrm>
          <a:prstGeom prst="rect">
            <a:avLst/>
          </a:prstGeom>
        </p:spPr>
      </p:pic>
      <p:sp>
        <p:nvSpPr>
          <p:cNvPr id="113" name="TextBox 112"/>
          <p:cNvSpPr txBox="1"/>
          <p:nvPr/>
        </p:nvSpPr>
        <p:spPr>
          <a:xfrm>
            <a:off x="1868615" y="3687479"/>
            <a:ext cx="437652" cy="230832"/>
          </a:xfrm>
          <a:prstGeom prst="rect">
            <a:avLst/>
          </a:prstGeom>
          <a:noFill/>
        </p:spPr>
        <p:txBody>
          <a:bodyPr wrap="square" rtlCol="0">
            <a:spAutoFit/>
          </a:bodyPr>
          <a:lstStyle/>
          <a:p>
            <a:r>
              <a:rPr lang="en-US" sz="900" dirty="0">
                <a:latin typeface="Helvetica Neue Light"/>
                <a:cs typeface="Helvetica Neue Light"/>
              </a:rPr>
              <a:t>24K</a:t>
            </a:r>
            <a:endParaRPr lang="en-US" sz="800" dirty="0">
              <a:latin typeface="Helvetica Neue Light"/>
              <a:cs typeface="Helvetica Neue Light"/>
            </a:endParaRPr>
          </a:p>
        </p:txBody>
      </p:sp>
      <p:sp>
        <p:nvSpPr>
          <p:cNvPr id="114" name="TextBox 113"/>
          <p:cNvSpPr txBox="1"/>
          <p:nvPr/>
        </p:nvSpPr>
        <p:spPr>
          <a:xfrm>
            <a:off x="2282773" y="3682626"/>
            <a:ext cx="556686" cy="230832"/>
          </a:xfrm>
          <a:prstGeom prst="rect">
            <a:avLst/>
          </a:prstGeom>
          <a:noFill/>
        </p:spPr>
        <p:txBody>
          <a:bodyPr wrap="square" rtlCol="0">
            <a:spAutoFit/>
          </a:bodyPr>
          <a:lstStyle/>
          <a:p>
            <a:r>
              <a:rPr lang="en-US" sz="900" dirty="0">
                <a:latin typeface="Helvetica Neue Light"/>
                <a:cs typeface="Helvetica Neue Light"/>
              </a:rPr>
              <a:t>500K</a:t>
            </a:r>
            <a:endParaRPr lang="en-US" sz="800" dirty="0">
              <a:latin typeface="Helvetica Neue Light"/>
              <a:cs typeface="Helvetica Neue Light"/>
            </a:endParaRPr>
          </a:p>
        </p:txBody>
      </p:sp>
      <p:sp>
        <p:nvSpPr>
          <p:cNvPr id="115" name="TextBox 114"/>
          <p:cNvSpPr txBox="1"/>
          <p:nvPr/>
        </p:nvSpPr>
        <p:spPr>
          <a:xfrm>
            <a:off x="2792725" y="3674741"/>
            <a:ext cx="402674" cy="230832"/>
          </a:xfrm>
          <a:prstGeom prst="rect">
            <a:avLst/>
          </a:prstGeom>
          <a:noFill/>
        </p:spPr>
        <p:txBody>
          <a:bodyPr wrap="none" rtlCol="0">
            <a:spAutoFit/>
          </a:bodyPr>
          <a:lstStyle/>
          <a:p>
            <a:r>
              <a:rPr lang="en-US" sz="900" dirty="0">
                <a:latin typeface="Helvetica Neue Light"/>
                <a:cs typeface="Helvetica Neue Light"/>
              </a:rPr>
              <a:t>25K</a:t>
            </a:r>
            <a:endParaRPr lang="en-US" sz="800" dirty="0">
              <a:latin typeface="Helvetica Neue Light"/>
              <a:cs typeface="Helvetica Neue Light"/>
            </a:endParaRPr>
          </a:p>
        </p:txBody>
      </p:sp>
      <p:pic>
        <p:nvPicPr>
          <p:cNvPr id="116" name="Picture 115"/>
          <p:cNvPicPr>
            <a:picLocks noChangeAspect="1"/>
          </p:cNvPicPr>
          <p:nvPr/>
        </p:nvPicPr>
        <p:blipFill>
          <a:blip r:embed="rId6"/>
          <a:stretch>
            <a:fillRect/>
          </a:stretch>
        </p:blipFill>
        <p:spPr>
          <a:xfrm>
            <a:off x="2708424" y="3701737"/>
            <a:ext cx="157771" cy="157771"/>
          </a:xfrm>
          <a:prstGeom prst="rect">
            <a:avLst/>
          </a:prstGeom>
        </p:spPr>
      </p:pic>
      <p:pic>
        <p:nvPicPr>
          <p:cNvPr id="117" name="Picture 116"/>
          <p:cNvPicPr>
            <a:picLocks noChangeAspect="1"/>
          </p:cNvPicPr>
          <p:nvPr/>
        </p:nvPicPr>
        <p:blipFill>
          <a:blip r:embed="rId7"/>
          <a:stretch>
            <a:fillRect/>
          </a:stretch>
        </p:blipFill>
        <p:spPr>
          <a:xfrm>
            <a:off x="1781375" y="3721647"/>
            <a:ext cx="155983" cy="155983"/>
          </a:xfrm>
          <a:prstGeom prst="rect">
            <a:avLst/>
          </a:prstGeom>
        </p:spPr>
      </p:pic>
      <p:pic>
        <p:nvPicPr>
          <p:cNvPr id="118" name="Picture 117"/>
          <p:cNvPicPr>
            <a:picLocks noChangeAspect="1"/>
          </p:cNvPicPr>
          <p:nvPr/>
        </p:nvPicPr>
        <p:blipFill>
          <a:blip r:embed="rId19"/>
          <a:stretch>
            <a:fillRect/>
          </a:stretch>
        </p:blipFill>
        <p:spPr>
          <a:xfrm>
            <a:off x="2179523" y="3725354"/>
            <a:ext cx="168021" cy="168021"/>
          </a:xfrm>
          <a:prstGeom prst="rect">
            <a:avLst/>
          </a:prstGeom>
        </p:spPr>
      </p:pic>
      <p:sp>
        <p:nvSpPr>
          <p:cNvPr id="121" name="TextBox 120"/>
          <p:cNvSpPr txBox="1"/>
          <p:nvPr/>
        </p:nvSpPr>
        <p:spPr>
          <a:xfrm>
            <a:off x="3545391" y="4348358"/>
            <a:ext cx="437652" cy="230832"/>
          </a:xfrm>
          <a:prstGeom prst="rect">
            <a:avLst/>
          </a:prstGeom>
          <a:noFill/>
        </p:spPr>
        <p:txBody>
          <a:bodyPr wrap="square" rtlCol="0">
            <a:spAutoFit/>
          </a:bodyPr>
          <a:lstStyle/>
          <a:p>
            <a:r>
              <a:rPr lang="en-US" sz="900" dirty="0">
                <a:latin typeface="Helvetica Neue Light"/>
                <a:cs typeface="Helvetica Neue Light"/>
              </a:rPr>
              <a:t>30K</a:t>
            </a:r>
            <a:endParaRPr lang="en-US" sz="800" dirty="0">
              <a:latin typeface="Helvetica Neue Light"/>
              <a:cs typeface="Helvetica Neue Light"/>
            </a:endParaRPr>
          </a:p>
        </p:txBody>
      </p:sp>
      <p:sp>
        <p:nvSpPr>
          <p:cNvPr id="123" name="TextBox 122"/>
          <p:cNvSpPr txBox="1"/>
          <p:nvPr/>
        </p:nvSpPr>
        <p:spPr>
          <a:xfrm>
            <a:off x="4101201" y="4335620"/>
            <a:ext cx="389850" cy="230832"/>
          </a:xfrm>
          <a:prstGeom prst="rect">
            <a:avLst/>
          </a:prstGeom>
          <a:noFill/>
        </p:spPr>
        <p:txBody>
          <a:bodyPr wrap="none" rtlCol="0">
            <a:spAutoFit/>
          </a:bodyPr>
          <a:lstStyle/>
          <a:p>
            <a:r>
              <a:rPr lang="en-US" sz="900" dirty="0">
                <a:latin typeface="Helvetica Neue Light"/>
                <a:cs typeface="Helvetica Neue Light"/>
              </a:rPr>
              <a:t>18K</a:t>
            </a:r>
            <a:endParaRPr lang="en-US" sz="800" dirty="0">
              <a:latin typeface="Helvetica Neue Light"/>
              <a:cs typeface="Helvetica Neue Light"/>
            </a:endParaRPr>
          </a:p>
        </p:txBody>
      </p:sp>
      <p:pic>
        <p:nvPicPr>
          <p:cNvPr id="124" name="Picture 123"/>
          <p:cNvPicPr>
            <a:picLocks noChangeAspect="1"/>
          </p:cNvPicPr>
          <p:nvPr/>
        </p:nvPicPr>
        <p:blipFill>
          <a:blip r:embed="rId6"/>
          <a:stretch>
            <a:fillRect/>
          </a:stretch>
        </p:blipFill>
        <p:spPr>
          <a:xfrm>
            <a:off x="3983044" y="4388871"/>
            <a:ext cx="157771" cy="157771"/>
          </a:xfrm>
          <a:prstGeom prst="rect">
            <a:avLst/>
          </a:prstGeom>
        </p:spPr>
      </p:pic>
      <p:pic>
        <p:nvPicPr>
          <p:cNvPr id="125" name="Picture 124"/>
          <p:cNvPicPr>
            <a:picLocks noChangeAspect="1"/>
          </p:cNvPicPr>
          <p:nvPr/>
        </p:nvPicPr>
        <p:blipFill>
          <a:blip r:embed="rId7"/>
          <a:stretch>
            <a:fillRect/>
          </a:stretch>
        </p:blipFill>
        <p:spPr>
          <a:xfrm>
            <a:off x="3458151" y="4382526"/>
            <a:ext cx="155983" cy="155983"/>
          </a:xfrm>
          <a:prstGeom prst="rect">
            <a:avLst/>
          </a:prstGeom>
        </p:spPr>
      </p:pic>
      <p:sp>
        <p:nvSpPr>
          <p:cNvPr id="127" name="TextBox 126"/>
          <p:cNvSpPr txBox="1"/>
          <p:nvPr/>
        </p:nvSpPr>
        <p:spPr>
          <a:xfrm>
            <a:off x="3453278" y="3216017"/>
            <a:ext cx="437652" cy="230832"/>
          </a:xfrm>
          <a:prstGeom prst="rect">
            <a:avLst/>
          </a:prstGeom>
          <a:noFill/>
        </p:spPr>
        <p:txBody>
          <a:bodyPr wrap="square" rtlCol="0">
            <a:spAutoFit/>
          </a:bodyPr>
          <a:lstStyle/>
          <a:p>
            <a:r>
              <a:rPr lang="en-US" sz="900" dirty="0">
                <a:latin typeface="Helvetica Neue Light"/>
                <a:cs typeface="Helvetica Neue Light"/>
              </a:rPr>
              <a:t>56K</a:t>
            </a:r>
            <a:endParaRPr lang="en-US" sz="800" dirty="0">
              <a:latin typeface="Helvetica Neue Light"/>
              <a:cs typeface="Helvetica Neue Light"/>
            </a:endParaRPr>
          </a:p>
        </p:txBody>
      </p:sp>
      <p:sp>
        <p:nvSpPr>
          <p:cNvPr id="128" name="TextBox 127"/>
          <p:cNvSpPr txBox="1"/>
          <p:nvPr/>
        </p:nvSpPr>
        <p:spPr>
          <a:xfrm>
            <a:off x="3880136" y="3217120"/>
            <a:ext cx="341494" cy="369332"/>
          </a:xfrm>
          <a:prstGeom prst="rect">
            <a:avLst/>
          </a:prstGeom>
          <a:noFill/>
        </p:spPr>
        <p:txBody>
          <a:bodyPr wrap="square" rtlCol="0">
            <a:spAutoFit/>
          </a:bodyPr>
          <a:lstStyle/>
          <a:p>
            <a:r>
              <a:rPr lang="en-US" sz="900" dirty="0">
                <a:latin typeface="Helvetica Neue Light"/>
                <a:cs typeface="Helvetica Neue Light"/>
              </a:rPr>
              <a:t>5M</a:t>
            </a:r>
            <a:endParaRPr lang="en-US" sz="800" dirty="0">
              <a:latin typeface="Helvetica Neue Light"/>
              <a:cs typeface="Helvetica Neue Light"/>
            </a:endParaRPr>
          </a:p>
        </p:txBody>
      </p:sp>
      <p:pic>
        <p:nvPicPr>
          <p:cNvPr id="131" name="Picture 130"/>
          <p:cNvPicPr>
            <a:picLocks noChangeAspect="1"/>
          </p:cNvPicPr>
          <p:nvPr/>
        </p:nvPicPr>
        <p:blipFill>
          <a:blip r:embed="rId7"/>
          <a:stretch>
            <a:fillRect/>
          </a:stretch>
        </p:blipFill>
        <p:spPr>
          <a:xfrm>
            <a:off x="3366038" y="3250185"/>
            <a:ext cx="155983" cy="155983"/>
          </a:xfrm>
          <a:prstGeom prst="rect">
            <a:avLst/>
          </a:prstGeom>
        </p:spPr>
      </p:pic>
      <p:pic>
        <p:nvPicPr>
          <p:cNvPr id="132" name="Picture 131"/>
          <p:cNvPicPr>
            <a:picLocks noChangeAspect="1"/>
          </p:cNvPicPr>
          <p:nvPr/>
        </p:nvPicPr>
        <p:blipFill>
          <a:blip r:embed="rId19"/>
          <a:stretch>
            <a:fillRect/>
          </a:stretch>
        </p:blipFill>
        <p:spPr>
          <a:xfrm>
            <a:off x="3764186" y="3253892"/>
            <a:ext cx="168021" cy="168021"/>
          </a:xfrm>
          <a:prstGeom prst="rect">
            <a:avLst/>
          </a:prstGeom>
        </p:spPr>
      </p:pic>
      <p:sp>
        <p:nvSpPr>
          <p:cNvPr id="133" name="TextBox 132"/>
          <p:cNvSpPr txBox="1"/>
          <p:nvPr/>
        </p:nvSpPr>
        <p:spPr>
          <a:xfrm>
            <a:off x="4270891" y="3216017"/>
            <a:ext cx="389850" cy="230832"/>
          </a:xfrm>
          <a:prstGeom prst="rect">
            <a:avLst/>
          </a:prstGeom>
          <a:noFill/>
        </p:spPr>
        <p:txBody>
          <a:bodyPr wrap="none" rtlCol="0">
            <a:spAutoFit/>
          </a:bodyPr>
          <a:lstStyle/>
          <a:p>
            <a:r>
              <a:rPr lang="en-US" sz="900" dirty="0">
                <a:latin typeface="Helvetica Neue Light"/>
                <a:cs typeface="Helvetica Neue Light"/>
              </a:rPr>
              <a:t>19K</a:t>
            </a:r>
            <a:endParaRPr lang="en-US" sz="800" dirty="0">
              <a:latin typeface="Helvetica Neue Light"/>
              <a:cs typeface="Helvetica Neue Light"/>
            </a:endParaRPr>
          </a:p>
        </p:txBody>
      </p:sp>
      <p:sp>
        <p:nvSpPr>
          <p:cNvPr id="134" name="TextBox 133"/>
          <p:cNvSpPr txBox="1"/>
          <p:nvPr/>
        </p:nvSpPr>
        <p:spPr>
          <a:xfrm>
            <a:off x="5158889" y="3750873"/>
            <a:ext cx="478928" cy="230832"/>
          </a:xfrm>
          <a:prstGeom prst="rect">
            <a:avLst/>
          </a:prstGeom>
          <a:noFill/>
        </p:spPr>
        <p:txBody>
          <a:bodyPr wrap="square" rtlCol="0">
            <a:spAutoFit/>
          </a:bodyPr>
          <a:lstStyle/>
          <a:p>
            <a:r>
              <a:rPr lang="en-US" sz="900" dirty="0">
                <a:latin typeface="Helvetica Neue Light"/>
                <a:cs typeface="Helvetica Neue Light"/>
              </a:rPr>
              <a:t>284K</a:t>
            </a:r>
            <a:endParaRPr lang="en-US" sz="800" dirty="0">
              <a:latin typeface="Helvetica Neue Light"/>
              <a:cs typeface="Helvetica Neue Light"/>
            </a:endParaRPr>
          </a:p>
        </p:txBody>
      </p:sp>
      <p:sp>
        <p:nvSpPr>
          <p:cNvPr id="135" name="TextBox 134"/>
          <p:cNvSpPr txBox="1"/>
          <p:nvPr/>
        </p:nvSpPr>
        <p:spPr>
          <a:xfrm>
            <a:off x="5679302" y="3746020"/>
            <a:ext cx="556686" cy="230832"/>
          </a:xfrm>
          <a:prstGeom prst="rect">
            <a:avLst/>
          </a:prstGeom>
          <a:noFill/>
        </p:spPr>
        <p:txBody>
          <a:bodyPr wrap="square" rtlCol="0">
            <a:spAutoFit/>
          </a:bodyPr>
          <a:lstStyle/>
          <a:p>
            <a:r>
              <a:rPr lang="en-US" sz="900" dirty="0">
                <a:latin typeface="Helvetica Neue Light"/>
                <a:cs typeface="Helvetica Neue Light"/>
              </a:rPr>
              <a:t>50M</a:t>
            </a:r>
            <a:endParaRPr lang="en-US" sz="800" dirty="0">
              <a:latin typeface="Helvetica Neue Light"/>
              <a:cs typeface="Helvetica Neue Light"/>
            </a:endParaRPr>
          </a:p>
        </p:txBody>
      </p:sp>
      <p:sp>
        <p:nvSpPr>
          <p:cNvPr id="136" name="TextBox 135"/>
          <p:cNvSpPr txBox="1"/>
          <p:nvPr/>
        </p:nvSpPr>
        <p:spPr>
          <a:xfrm>
            <a:off x="6189254" y="3738135"/>
            <a:ext cx="389850" cy="230832"/>
          </a:xfrm>
          <a:prstGeom prst="rect">
            <a:avLst/>
          </a:prstGeom>
          <a:noFill/>
        </p:spPr>
        <p:txBody>
          <a:bodyPr wrap="none" rtlCol="0">
            <a:spAutoFit/>
          </a:bodyPr>
          <a:lstStyle/>
          <a:p>
            <a:r>
              <a:rPr lang="en-US" sz="900" dirty="0">
                <a:latin typeface="Helvetica Neue Light"/>
                <a:cs typeface="Helvetica Neue Light"/>
              </a:rPr>
              <a:t>80K</a:t>
            </a:r>
            <a:endParaRPr lang="en-US" sz="800" dirty="0">
              <a:latin typeface="Helvetica Neue Light"/>
              <a:cs typeface="Helvetica Neue Light"/>
            </a:endParaRPr>
          </a:p>
        </p:txBody>
      </p:sp>
      <p:pic>
        <p:nvPicPr>
          <p:cNvPr id="137" name="Picture 136"/>
          <p:cNvPicPr>
            <a:picLocks noChangeAspect="1"/>
          </p:cNvPicPr>
          <p:nvPr/>
        </p:nvPicPr>
        <p:blipFill>
          <a:blip r:embed="rId6"/>
          <a:stretch>
            <a:fillRect/>
          </a:stretch>
        </p:blipFill>
        <p:spPr>
          <a:xfrm>
            <a:off x="6104953" y="3765131"/>
            <a:ext cx="157771" cy="157771"/>
          </a:xfrm>
          <a:prstGeom prst="rect">
            <a:avLst/>
          </a:prstGeom>
        </p:spPr>
      </p:pic>
      <p:pic>
        <p:nvPicPr>
          <p:cNvPr id="138" name="Picture 137"/>
          <p:cNvPicPr>
            <a:picLocks noChangeAspect="1"/>
          </p:cNvPicPr>
          <p:nvPr/>
        </p:nvPicPr>
        <p:blipFill>
          <a:blip r:embed="rId7"/>
          <a:stretch>
            <a:fillRect/>
          </a:stretch>
        </p:blipFill>
        <p:spPr>
          <a:xfrm>
            <a:off x="5071649" y="3785041"/>
            <a:ext cx="155983" cy="155983"/>
          </a:xfrm>
          <a:prstGeom prst="rect">
            <a:avLst/>
          </a:prstGeom>
        </p:spPr>
      </p:pic>
      <p:pic>
        <p:nvPicPr>
          <p:cNvPr id="139" name="Picture 138"/>
          <p:cNvPicPr>
            <a:picLocks noChangeAspect="1"/>
          </p:cNvPicPr>
          <p:nvPr/>
        </p:nvPicPr>
        <p:blipFill>
          <a:blip r:embed="rId19"/>
          <a:stretch>
            <a:fillRect/>
          </a:stretch>
        </p:blipFill>
        <p:spPr>
          <a:xfrm>
            <a:off x="5576052" y="3788748"/>
            <a:ext cx="168021" cy="168021"/>
          </a:xfrm>
          <a:prstGeom prst="rect">
            <a:avLst/>
          </a:prstGeom>
        </p:spPr>
      </p:pic>
      <p:sp>
        <p:nvSpPr>
          <p:cNvPr id="140" name="TextBox 139"/>
          <p:cNvSpPr txBox="1"/>
          <p:nvPr/>
        </p:nvSpPr>
        <p:spPr>
          <a:xfrm>
            <a:off x="6677569" y="3720620"/>
            <a:ext cx="389850" cy="230832"/>
          </a:xfrm>
          <a:prstGeom prst="rect">
            <a:avLst/>
          </a:prstGeom>
          <a:noFill/>
        </p:spPr>
        <p:txBody>
          <a:bodyPr wrap="none" rtlCol="0">
            <a:spAutoFit/>
          </a:bodyPr>
          <a:lstStyle/>
          <a:p>
            <a:r>
              <a:rPr lang="en-US" sz="900" dirty="0">
                <a:latin typeface="Helvetica Neue Light"/>
                <a:cs typeface="Helvetica Neue Light"/>
              </a:rPr>
              <a:t>46K</a:t>
            </a:r>
            <a:endParaRPr lang="en-US" sz="800" dirty="0">
              <a:latin typeface="Helvetica Neue Light"/>
              <a:cs typeface="Helvetica Neue Light"/>
            </a:endParaRPr>
          </a:p>
        </p:txBody>
      </p:sp>
      <p:sp>
        <p:nvSpPr>
          <p:cNvPr id="142" name="TextBox 141"/>
          <p:cNvSpPr txBox="1"/>
          <p:nvPr/>
        </p:nvSpPr>
        <p:spPr>
          <a:xfrm>
            <a:off x="3992292" y="5771775"/>
            <a:ext cx="555810" cy="230832"/>
          </a:xfrm>
          <a:prstGeom prst="rect">
            <a:avLst/>
          </a:prstGeom>
          <a:noFill/>
        </p:spPr>
        <p:txBody>
          <a:bodyPr wrap="square" rtlCol="0">
            <a:spAutoFit/>
          </a:bodyPr>
          <a:lstStyle/>
          <a:p>
            <a:r>
              <a:rPr lang="en-US" sz="900" dirty="0">
                <a:latin typeface="Helvetica Neue Light"/>
                <a:cs typeface="Helvetica Neue Light"/>
              </a:rPr>
              <a:t>202K</a:t>
            </a:r>
            <a:endParaRPr lang="en-US" sz="800" dirty="0">
              <a:latin typeface="Helvetica Neue Light"/>
              <a:cs typeface="Helvetica Neue Light"/>
            </a:endParaRPr>
          </a:p>
        </p:txBody>
      </p:sp>
      <p:sp>
        <p:nvSpPr>
          <p:cNvPr id="143" name="TextBox 142"/>
          <p:cNvSpPr txBox="1"/>
          <p:nvPr/>
        </p:nvSpPr>
        <p:spPr>
          <a:xfrm>
            <a:off x="4548102" y="5759037"/>
            <a:ext cx="389850" cy="230832"/>
          </a:xfrm>
          <a:prstGeom prst="rect">
            <a:avLst/>
          </a:prstGeom>
          <a:noFill/>
        </p:spPr>
        <p:txBody>
          <a:bodyPr wrap="none" rtlCol="0">
            <a:spAutoFit/>
          </a:bodyPr>
          <a:lstStyle/>
          <a:p>
            <a:r>
              <a:rPr lang="en-US" sz="900" dirty="0">
                <a:latin typeface="Helvetica Neue Light"/>
                <a:cs typeface="Helvetica Neue Light"/>
              </a:rPr>
              <a:t>58K</a:t>
            </a:r>
            <a:endParaRPr lang="en-US" sz="800" dirty="0">
              <a:latin typeface="Helvetica Neue Light"/>
              <a:cs typeface="Helvetica Neue Light"/>
            </a:endParaRPr>
          </a:p>
        </p:txBody>
      </p:sp>
      <p:pic>
        <p:nvPicPr>
          <p:cNvPr id="144" name="Picture 143"/>
          <p:cNvPicPr>
            <a:picLocks noChangeAspect="1"/>
          </p:cNvPicPr>
          <p:nvPr/>
        </p:nvPicPr>
        <p:blipFill>
          <a:blip r:embed="rId6"/>
          <a:stretch>
            <a:fillRect/>
          </a:stretch>
        </p:blipFill>
        <p:spPr>
          <a:xfrm>
            <a:off x="4429945" y="5812288"/>
            <a:ext cx="157771" cy="157771"/>
          </a:xfrm>
          <a:prstGeom prst="rect">
            <a:avLst/>
          </a:prstGeom>
        </p:spPr>
      </p:pic>
      <p:pic>
        <p:nvPicPr>
          <p:cNvPr id="145" name="Picture 144"/>
          <p:cNvPicPr>
            <a:picLocks noChangeAspect="1"/>
          </p:cNvPicPr>
          <p:nvPr/>
        </p:nvPicPr>
        <p:blipFill>
          <a:blip r:embed="rId7"/>
          <a:stretch>
            <a:fillRect/>
          </a:stretch>
        </p:blipFill>
        <p:spPr>
          <a:xfrm>
            <a:off x="3905052" y="5805943"/>
            <a:ext cx="155983" cy="155983"/>
          </a:xfrm>
          <a:prstGeom prst="rect">
            <a:avLst/>
          </a:prstGeom>
        </p:spPr>
      </p:pic>
      <p:sp>
        <p:nvSpPr>
          <p:cNvPr id="146" name="TextBox 145"/>
          <p:cNvSpPr txBox="1"/>
          <p:nvPr/>
        </p:nvSpPr>
        <p:spPr>
          <a:xfrm>
            <a:off x="8893668" y="4128947"/>
            <a:ext cx="409105" cy="230832"/>
          </a:xfrm>
          <a:prstGeom prst="rect">
            <a:avLst/>
          </a:prstGeom>
          <a:noFill/>
        </p:spPr>
        <p:txBody>
          <a:bodyPr wrap="square" rtlCol="0">
            <a:spAutoFit/>
          </a:bodyPr>
          <a:lstStyle/>
          <a:p>
            <a:r>
              <a:rPr lang="en-US" sz="900" dirty="0">
                <a:latin typeface="Helvetica Neue Light"/>
                <a:cs typeface="Helvetica Neue Light"/>
              </a:rPr>
              <a:t>5M</a:t>
            </a:r>
            <a:endParaRPr lang="en-US" sz="800" dirty="0">
              <a:latin typeface="Helvetica Neue Light"/>
              <a:cs typeface="Helvetica Neue Light"/>
            </a:endParaRPr>
          </a:p>
        </p:txBody>
      </p:sp>
      <p:pic>
        <p:nvPicPr>
          <p:cNvPr id="147" name="Picture 146"/>
          <p:cNvPicPr>
            <a:picLocks noChangeAspect="1"/>
          </p:cNvPicPr>
          <p:nvPr/>
        </p:nvPicPr>
        <p:blipFill>
          <a:blip r:embed="rId20"/>
          <a:stretch>
            <a:fillRect/>
          </a:stretch>
        </p:blipFill>
        <p:spPr>
          <a:xfrm>
            <a:off x="9190328" y="4158857"/>
            <a:ext cx="162789" cy="162789"/>
          </a:xfrm>
          <a:prstGeom prst="rect">
            <a:avLst/>
          </a:prstGeom>
        </p:spPr>
      </p:pic>
      <p:pic>
        <p:nvPicPr>
          <p:cNvPr id="148" name="Picture 147"/>
          <p:cNvPicPr>
            <a:picLocks noChangeAspect="1"/>
          </p:cNvPicPr>
          <p:nvPr/>
        </p:nvPicPr>
        <p:blipFill>
          <a:blip r:embed="rId19"/>
          <a:stretch>
            <a:fillRect/>
          </a:stretch>
        </p:blipFill>
        <p:spPr>
          <a:xfrm>
            <a:off x="8808368" y="4158857"/>
            <a:ext cx="168021" cy="168021"/>
          </a:xfrm>
          <a:prstGeom prst="rect">
            <a:avLst/>
          </a:prstGeom>
        </p:spPr>
      </p:pic>
      <p:sp>
        <p:nvSpPr>
          <p:cNvPr id="149" name="TextBox 148"/>
          <p:cNvSpPr txBox="1"/>
          <p:nvPr/>
        </p:nvSpPr>
        <p:spPr>
          <a:xfrm>
            <a:off x="9276498" y="4132304"/>
            <a:ext cx="325730" cy="230832"/>
          </a:xfrm>
          <a:prstGeom prst="rect">
            <a:avLst/>
          </a:prstGeom>
          <a:noFill/>
        </p:spPr>
        <p:txBody>
          <a:bodyPr wrap="none" rtlCol="0">
            <a:spAutoFit/>
          </a:bodyPr>
          <a:lstStyle/>
          <a:p>
            <a:r>
              <a:rPr lang="en-US" sz="900" dirty="0">
                <a:latin typeface="Helvetica Neue Light"/>
                <a:cs typeface="Helvetica Neue Light"/>
              </a:rPr>
              <a:t>3K</a:t>
            </a:r>
            <a:endParaRPr lang="en-US" sz="800" dirty="0">
              <a:latin typeface="Helvetica Neue Light"/>
              <a:cs typeface="Helvetica Neue Light"/>
            </a:endParaRPr>
          </a:p>
        </p:txBody>
      </p:sp>
      <p:sp>
        <p:nvSpPr>
          <p:cNvPr id="150" name="TextBox 149"/>
          <p:cNvSpPr txBox="1"/>
          <p:nvPr/>
        </p:nvSpPr>
        <p:spPr>
          <a:xfrm>
            <a:off x="7334290" y="5902629"/>
            <a:ext cx="409105" cy="230832"/>
          </a:xfrm>
          <a:prstGeom prst="rect">
            <a:avLst/>
          </a:prstGeom>
          <a:noFill/>
        </p:spPr>
        <p:txBody>
          <a:bodyPr wrap="square" rtlCol="0">
            <a:spAutoFit/>
          </a:bodyPr>
          <a:lstStyle/>
          <a:p>
            <a:r>
              <a:rPr lang="en-US" sz="900" dirty="0">
                <a:latin typeface="Helvetica Neue Light"/>
                <a:cs typeface="Helvetica Neue Light"/>
              </a:rPr>
              <a:t>5M</a:t>
            </a:r>
            <a:endParaRPr lang="en-US" sz="800" dirty="0">
              <a:latin typeface="Helvetica Neue Light"/>
              <a:cs typeface="Helvetica Neue Light"/>
            </a:endParaRPr>
          </a:p>
        </p:txBody>
      </p:sp>
      <p:pic>
        <p:nvPicPr>
          <p:cNvPr id="151" name="Picture 150"/>
          <p:cNvPicPr>
            <a:picLocks noChangeAspect="1"/>
          </p:cNvPicPr>
          <p:nvPr/>
        </p:nvPicPr>
        <p:blipFill>
          <a:blip r:embed="rId20"/>
          <a:stretch>
            <a:fillRect/>
          </a:stretch>
        </p:blipFill>
        <p:spPr>
          <a:xfrm>
            <a:off x="7630950" y="5932539"/>
            <a:ext cx="162789" cy="162789"/>
          </a:xfrm>
          <a:prstGeom prst="rect">
            <a:avLst/>
          </a:prstGeom>
        </p:spPr>
      </p:pic>
      <p:pic>
        <p:nvPicPr>
          <p:cNvPr id="152" name="Picture 151"/>
          <p:cNvPicPr>
            <a:picLocks noChangeAspect="1"/>
          </p:cNvPicPr>
          <p:nvPr/>
        </p:nvPicPr>
        <p:blipFill>
          <a:blip r:embed="rId19"/>
          <a:stretch>
            <a:fillRect/>
          </a:stretch>
        </p:blipFill>
        <p:spPr>
          <a:xfrm>
            <a:off x="7248990" y="5932539"/>
            <a:ext cx="168021" cy="168021"/>
          </a:xfrm>
          <a:prstGeom prst="rect">
            <a:avLst/>
          </a:prstGeom>
        </p:spPr>
      </p:pic>
      <p:sp>
        <p:nvSpPr>
          <p:cNvPr id="153" name="TextBox 152"/>
          <p:cNvSpPr txBox="1"/>
          <p:nvPr/>
        </p:nvSpPr>
        <p:spPr>
          <a:xfrm>
            <a:off x="7717120" y="5905986"/>
            <a:ext cx="389850" cy="230832"/>
          </a:xfrm>
          <a:prstGeom prst="rect">
            <a:avLst/>
          </a:prstGeom>
          <a:noFill/>
        </p:spPr>
        <p:txBody>
          <a:bodyPr wrap="none" rtlCol="0">
            <a:spAutoFit/>
          </a:bodyPr>
          <a:lstStyle/>
          <a:p>
            <a:r>
              <a:rPr lang="en-US" sz="900" dirty="0">
                <a:latin typeface="Helvetica Neue Light"/>
                <a:cs typeface="Helvetica Neue Light"/>
              </a:rPr>
              <a:t>15K</a:t>
            </a:r>
            <a:endParaRPr lang="en-US" sz="800" dirty="0">
              <a:latin typeface="Helvetica Neue Light"/>
              <a:cs typeface="Helvetica Neue Light"/>
            </a:endParaRPr>
          </a:p>
        </p:txBody>
      </p:sp>
      <p:pic>
        <p:nvPicPr>
          <p:cNvPr id="154" name="Picture 153" descr="tumblr_inline_mw37jv0Wbd1sponj8.pn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8763398" y="4941712"/>
            <a:ext cx="1078749" cy="647250"/>
          </a:xfrm>
          <a:prstGeom prst="rect">
            <a:avLst/>
          </a:prstGeom>
        </p:spPr>
      </p:pic>
      <p:sp>
        <p:nvSpPr>
          <p:cNvPr id="155" name="TextBox 154"/>
          <p:cNvSpPr txBox="1"/>
          <p:nvPr/>
        </p:nvSpPr>
        <p:spPr>
          <a:xfrm>
            <a:off x="8838211" y="5592794"/>
            <a:ext cx="459315" cy="230832"/>
          </a:xfrm>
          <a:prstGeom prst="rect">
            <a:avLst/>
          </a:prstGeom>
          <a:noFill/>
        </p:spPr>
        <p:txBody>
          <a:bodyPr wrap="square" rtlCol="0">
            <a:spAutoFit/>
          </a:bodyPr>
          <a:lstStyle/>
          <a:p>
            <a:r>
              <a:rPr lang="en-US" sz="900" dirty="0">
                <a:latin typeface="Helvetica Neue Light"/>
                <a:cs typeface="Helvetica Neue Light"/>
              </a:rPr>
              <a:t>50M</a:t>
            </a:r>
            <a:endParaRPr lang="en-US" sz="800" dirty="0">
              <a:latin typeface="Helvetica Neue Light"/>
              <a:cs typeface="Helvetica Neue Light"/>
            </a:endParaRPr>
          </a:p>
        </p:txBody>
      </p:sp>
      <p:pic>
        <p:nvPicPr>
          <p:cNvPr id="156" name="Picture 155"/>
          <p:cNvPicPr>
            <a:picLocks noChangeAspect="1"/>
          </p:cNvPicPr>
          <p:nvPr/>
        </p:nvPicPr>
        <p:blipFill>
          <a:blip r:embed="rId19"/>
          <a:stretch>
            <a:fillRect/>
          </a:stretch>
        </p:blipFill>
        <p:spPr>
          <a:xfrm>
            <a:off x="8740040" y="5620157"/>
            <a:ext cx="168021" cy="168021"/>
          </a:xfrm>
          <a:prstGeom prst="rect">
            <a:avLst/>
          </a:prstGeom>
        </p:spPr>
      </p:pic>
      <p:pic>
        <p:nvPicPr>
          <p:cNvPr id="157" name="Picture 156"/>
          <p:cNvPicPr>
            <a:picLocks noChangeAspect="1"/>
          </p:cNvPicPr>
          <p:nvPr/>
        </p:nvPicPr>
        <p:blipFill>
          <a:blip r:embed="rId20"/>
          <a:stretch>
            <a:fillRect/>
          </a:stretch>
        </p:blipFill>
        <p:spPr>
          <a:xfrm>
            <a:off x="9190328" y="5619347"/>
            <a:ext cx="162789" cy="162789"/>
          </a:xfrm>
          <a:prstGeom prst="rect">
            <a:avLst/>
          </a:prstGeom>
        </p:spPr>
      </p:pic>
      <p:sp>
        <p:nvSpPr>
          <p:cNvPr id="158" name="TextBox 157"/>
          <p:cNvSpPr txBox="1"/>
          <p:nvPr/>
        </p:nvSpPr>
        <p:spPr>
          <a:xfrm>
            <a:off x="9276498" y="5592794"/>
            <a:ext cx="325730" cy="230832"/>
          </a:xfrm>
          <a:prstGeom prst="rect">
            <a:avLst/>
          </a:prstGeom>
          <a:noFill/>
        </p:spPr>
        <p:txBody>
          <a:bodyPr wrap="none" rtlCol="0">
            <a:spAutoFit/>
          </a:bodyPr>
          <a:lstStyle/>
          <a:p>
            <a:r>
              <a:rPr lang="en-US" sz="900" dirty="0">
                <a:latin typeface="Helvetica Neue Light"/>
                <a:cs typeface="Helvetica Neue Light"/>
              </a:rPr>
              <a:t>5K</a:t>
            </a:r>
            <a:endParaRPr lang="en-US" sz="800" dirty="0">
              <a:latin typeface="Helvetica Neue Light"/>
              <a:cs typeface="Helvetica Neue Light"/>
            </a:endParaRPr>
          </a:p>
        </p:txBody>
      </p:sp>
      <p:sp>
        <p:nvSpPr>
          <p:cNvPr id="162" name="TextBox 161"/>
          <p:cNvSpPr txBox="1"/>
          <p:nvPr/>
        </p:nvSpPr>
        <p:spPr>
          <a:xfrm>
            <a:off x="9660898" y="5585623"/>
            <a:ext cx="338554" cy="230832"/>
          </a:xfrm>
          <a:prstGeom prst="rect">
            <a:avLst/>
          </a:prstGeom>
          <a:noFill/>
        </p:spPr>
        <p:txBody>
          <a:bodyPr wrap="none" rtlCol="0">
            <a:spAutoFit/>
          </a:bodyPr>
          <a:lstStyle/>
          <a:p>
            <a:r>
              <a:rPr lang="en-US" sz="900" dirty="0">
                <a:latin typeface="Helvetica Neue Light"/>
                <a:cs typeface="Helvetica Neue Light"/>
              </a:rPr>
              <a:t>2K</a:t>
            </a:r>
            <a:endParaRPr lang="en-US" sz="800" dirty="0">
              <a:latin typeface="Helvetica Neue Light"/>
              <a:cs typeface="Helvetica Neue Light"/>
            </a:endParaRPr>
          </a:p>
        </p:txBody>
      </p:sp>
      <p:pic>
        <p:nvPicPr>
          <p:cNvPr id="163" name="Picture 162"/>
          <p:cNvPicPr>
            <a:picLocks noChangeAspect="1"/>
          </p:cNvPicPr>
          <p:nvPr/>
        </p:nvPicPr>
        <p:blipFill>
          <a:blip r:embed="rId6"/>
          <a:stretch>
            <a:fillRect/>
          </a:stretch>
        </p:blipFill>
        <p:spPr>
          <a:xfrm>
            <a:off x="9576609" y="5630407"/>
            <a:ext cx="157771" cy="157771"/>
          </a:xfrm>
          <a:prstGeom prst="rect">
            <a:avLst/>
          </a:prstGeom>
        </p:spPr>
      </p:pic>
      <p:sp>
        <p:nvSpPr>
          <p:cNvPr id="119" name="Title 3"/>
          <p:cNvSpPr>
            <a:spLocks noGrp="1"/>
          </p:cNvSpPr>
          <p:nvPr>
            <p:ph type="title"/>
          </p:nvPr>
        </p:nvSpPr>
        <p:spPr>
          <a:xfrm>
            <a:off x="838200" y="365125"/>
            <a:ext cx="10515600" cy="1325563"/>
          </a:xfrm>
        </p:spPr>
        <p:txBody>
          <a:bodyPr/>
          <a:lstStyle/>
          <a:p>
            <a:r>
              <a:rPr lang="en-US" dirty="0"/>
              <a:t>Current Generation Diagnostics</a:t>
            </a:r>
          </a:p>
        </p:txBody>
      </p:sp>
    </p:spTree>
    <p:extLst>
      <p:ext uri="{BB962C8B-B14F-4D97-AF65-F5344CB8AC3E}">
        <p14:creationId xmlns:p14="http://schemas.microsoft.com/office/powerpoint/2010/main" val="178684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Next Generation Diagnostics</a:t>
            </a:r>
          </a:p>
        </p:txBody>
      </p:sp>
      <p:sp>
        <p:nvSpPr>
          <p:cNvPr id="5" name="Content Placeholder 4"/>
          <p:cNvSpPr>
            <a:spLocks noGrp="1"/>
          </p:cNvSpPr>
          <p:nvPr>
            <p:ph idx="1"/>
          </p:nvPr>
        </p:nvSpPr>
        <p:spPr/>
        <p:txBody>
          <a:bodyPr>
            <a:normAutofit fontScale="47500" lnSpcReduction="20000"/>
          </a:bodyPr>
          <a:lstStyle/>
          <a:p>
            <a:r>
              <a:rPr lang="en-US" dirty="0"/>
              <a:t>Omron's wrist-worn health wearable clinically accurate blood pressure monitor (BPM). The wristband also collects data like steps, calories burned, and sleep quality.</a:t>
            </a:r>
          </a:p>
          <a:p>
            <a:r>
              <a:rPr lang="en-US" dirty="0"/>
              <a:t>The </a:t>
            </a:r>
            <a:r>
              <a:rPr lang="en-US" dirty="0" err="1"/>
              <a:t>ReSound</a:t>
            </a:r>
            <a:r>
              <a:rPr lang="en-US" dirty="0"/>
              <a:t> LiNX2 is its second-gen hearing aid that enables wearers to control their hearing via an iPhone app. </a:t>
            </a:r>
          </a:p>
          <a:p>
            <a:r>
              <a:rPr lang="en-US" dirty="0" err="1"/>
              <a:t>RightEye</a:t>
            </a:r>
            <a:r>
              <a:rPr lang="en-US" dirty="0"/>
              <a:t> goggles use eye tracking and gaming stimuli to measure vision performance which providers can use to assess eyesight and detect concussions or if someone has had a head injury within the previous six months.</a:t>
            </a:r>
          </a:p>
          <a:p>
            <a:r>
              <a:rPr lang="en-US" dirty="0" err="1"/>
              <a:t>GymWatch</a:t>
            </a:r>
            <a:r>
              <a:rPr lang="en-US" dirty="0"/>
              <a:t> is a fitness-focused wearable, but it has a specific niche: Tracking speed and form during body weight exercises. The wearable band is strapped to the arm or leg while you lift weights, use gym machines, or do body weight exercises. It detects the range of motion and strength used during exercise, and offers real-time feedback on your form.</a:t>
            </a:r>
          </a:p>
          <a:p>
            <a:r>
              <a:rPr lang="en-US" dirty="0" err="1"/>
              <a:t>Hexoskin</a:t>
            </a:r>
            <a:r>
              <a:rPr lang="en-US" dirty="0"/>
              <a:t> has gone beyond fitness bands to create smart clothing. Its biometric shirts have sensors woven into the fabric for measuring your heart rate, pace, breathing rate and volume, steps taken, calories burned, and sleep.</a:t>
            </a:r>
          </a:p>
          <a:p>
            <a:r>
              <a:rPr lang="en-US" dirty="0" err="1"/>
              <a:t>iHealth</a:t>
            </a:r>
            <a:r>
              <a:rPr lang="en-US" dirty="0"/>
              <a:t> Rhythm, a smart electrocardiogram that records heart activity and saves data to an iOS app, is worn under clothing.</a:t>
            </a:r>
          </a:p>
          <a:p>
            <a:r>
              <a:rPr lang="en-US" dirty="0" err="1"/>
              <a:t>Veta's</a:t>
            </a:r>
            <a:r>
              <a:rPr lang="en-US" dirty="0"/>
              <a:t> smart case for </a:t>
            </a:r>
            <a:r>
              <a:rPr lang="en-US" dirty="0" err="1"/>
              <a:t>EpiPen</a:t>
            </a:r>
            <a:r>
              <a:rPr lang="en-US" dirty="0"/>
              <a:t> holders aims to help people be prepared in the event of an emergency. The case holds an </a:t>
            </a:r>
            <a:r>
              <a:rPr lang="en-US" dirty="0" err="1"/>
              <a:t>EpiPen</a:t>
            </a:r>
            <a:r>
              <a:rPr lang="en-US" dirty="0"/>
              <a:t> and connects with a mobile app that can be downloaded by the patient and their family, friends, or caregivers. It comes with features like </a:t>
            </a:r>
            <a:r>
              <a:rPr lang="en-US" dirty="0" err="1"/>
              <a:t>FindMe</a:t>
            </a:r>
            <a:r>
              <a:rPr lang="en-US" dirty="0"/>
              <a:t>, which displays the pen's last known location; separation alerts, which trigger a notification when the case is left behind; and temperature and expiry monitors so a patient knows when their medication is too warm, cold, or old to be effective.</a:t>
            </a:r>
          </a:p>
          <a:p>
            <a:r>
              <a:rPr lang="en-US" dirty="0" err="1"/>
              <a:t>LumiWave</a:t>
            </a:r>
            <a:r>
              <a:rPr lang="en-US" dirty="0"/>
              <a:t> provides infrared light therapy to people with chronic pain. The infrared light penetrates tissue and causes the body to release natural pain relief. Each therapy session lasts about 20 to 30 minutes, and the device is temperature controlled to protect the wearer.</a:t>
            </a:r>
          </a:p>
          <a:p>
            <a:r>
              <a:rPr lang="en-US" dirty="0" err="1"/>
              <a:t>Thermo</a:t>
            </a:r>
            <a:r>
              <a:rPr lang="en-US" dirty="0"/>
              <a:t>, built by </a:t>
            </a:r>
            <a:r>
              <a:rPr lang="en-US" dirty="0" err="1"/>
              <a:t>Withings</a:t>
            </a:r>
            <a:r>
              <a:rPr lang="en-US" dirty="0"/>
              <a:t>, is a smart temporal thermometer that contains 16 sensors and </a:t>
            </a:r>
            <a:r>
              <a:rPr lang="en-US" dirty="0" err="1"/>
              <a:t>HotSpot</a:t>
            </a:r>
            <a:r>
              <a:rPr lang="en-US" dirty="0"/>
              <a:t> sensor technology to record accurate body temperatures. </a:t>
            </a:r>
            <a:br>
              <a:rPr lang="en-US" dirty="0"/>
            </a:br>
            <a:endParaRPr lang="en-US" dirty="0"/>
          </a:p>
          <a:p>
            <a:endParaRPr lang="en-US" dirty="0"/>
          </a:p>
          <a:p>
            <a:endParaRPr lang="en-US" dirty="0"/>
          </a:p>
          <a:p>
            <a:endParaRPr lang="en-US" dirty="0"/>
          </a:p>
          <a:p>
            <a:endParaRPr lang="en-US" dirty="0"/>
          </a:p>
          <a:p>
            <a:pPr marL="0" indent="0">
              <a:buNone/>
            </a:pPr>
            <a:endParaRPr lang="en-US" dirty="0"/>
          </a:p>
          <a:p>
            <a:endParaRPr lang="en-US" dirty="0"/>
          </a:p>
        </p:txBody>
      </p:sp>
      <p:sp>
        <p:nvSpPr>
          <p:cNvPr id="6" name="Rectangle 5"/>
          <p:cNvSpPr/>
          <p:nvPr/>
        </p:nvSpPr>
        <p:spPr>
          <a:xfrm>
            <a:off x="838200" y="6253460"/>
            <a:ext cx="10056019" cy="261610"/>
          </a:xfrm>
          <a:prstGeom prst="rect">
            <a:avLst/>
          </a:prstGeom>
        </p:spPr>
        <p:txBody>
          <a:bodyPr wrap="square">
            <a:spAutoFit/>
          </a:bodyPr>
          <a:lstStyle/>
          <a:p>
            <a:r>
              <a:rPr lang="en-US" sz="1100" dirty="0"/>
              <a:t>http://www.informationweek.com/healthcare/mobile-and-wireless/10-healthcare-wearables-devices-dominating-ces/d/d-id/1323787?image_number=7</a:t>
            </a:r>
          </a:p>
        </p:txBody>
      </p:sp>
    </p:spTree>
    <p:extLst>
      <p:ext uri="{BB962C8B-B14F-4D97-AF65-F5344CB8AC3E}">
        <p14:creationId xmlns:p14="http://schemas.microsoft.com/office/powerpoint/2010/main" val="2954633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1" y="227568"/>
            <a:ext cx="4314825" cy="369332"/>
          </a:xfrm>
          <a:prstGeom prst="rect">
            <a:avLst/>
          </a:prstGeom>
          <a:solidFill>
            <a:srgbClr val="139BEC"/>
          </a:solidFill>
        </p:spPr>
        <p:txBody>
          <a:bodyPr wrap="square" rtlCol="0">
            <a:spAutoFit/>
          </a:bodyPr>
          <a:lstStyle/>
          <a:p>
            <a:pPr algn="ctr"/>
            <a:r>
              <a:rPr lang="en-US" i="1" dirty="0">
                <a:solidFill>
                  <a:schemeClr val="bg1"/>
                </a:solidFill>
                <a:latin typeface="Helvetica Neue Light"/>
                <a:cs typeface="Helvetica Neue Light"/>
              </a:rPr>
              <a:t>Your users are using...</a:t>
            </a:r>
          </a:p>
        </p:txBody>
      </p:sp>
      <p:sp>
        <p:nvSpPr>
          <p:cNvPr id="6" name="TextBox 5"/>
          <p:cNvSpPr txBox="1"/>
          <p:nvPr/>
        </p:nvSpPr>
        <p:spPr>
          <a:xfrm>
            <a:off x="6092826" y="233402"/>
            <a:ext cx="4575175" cy="369332"/>
          </a:xfrm>
          <a:prstGeom prst="rect">
            <a:avLst/>
          </a:prstGeom>
          <a:solidFill>
            <a:srgbClr val="139BEC"/>
          </a:solidFill>
        </p:spPr>
        <p:txBody>
          <a:bodyPr wrap="square" rtlCol="0">
            <a:spAutoFit/>
          </a:bodyPr>
          <a:lstStyle/>
          <a:p>
            <a:pPr algn="ctr"/>
            <a:r>
              <a:rPr lang="en-US" i="1" dirty="0">
                <a:solidFill>
                  <a:schemeClr val="bg1"/>
                </a:solidFill>
                <a:latin typeface="Helvetica Neue Light"/>
                <a:cs typeface="Helvetica Neue Light"/>
              </a:rPr>
              <a:t>To pull data, you need to…</a:t>
            </a:r>
          </a:p>
        </p:txBody>
      </p:sp>
      <p:pic>
        <p:nvPicPr>
          <p:cNvPr id="7" name="Picture 6" descr="glucos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475" y="4667250"/>
            <a:ext cx="1784350" cy="1784350"/>
          </a:xfrm>
          <a:prstGeom prst="rect">
            <a:avLst/>
          </a:prstGeom>
        </p:spPr>
      </p:pic>
      <p:pic>
        <p:nvPicPr>
          <p:cNvPr id="8" name="Picture 7"/>
          <p:cNvPicPr>
            <a:picLocks noChangeAspect="1"/>
          </p:cNvPicPr>
          <p:nvPr/>
        </p:nvPicPr>
        <p:blipFill>
          <a:blip r:embed="rId3"/>
          <a:stretch>
            <a:fillRect/>
          </a:stretch>
        </p:blipFill>
        <p:spPr>
          <a:xfrm>
            <a:off x="1689100" y="952500"/>
            <a:ext cx="1715418" cy="939800"/>
          </a:xfrm>
          <a:prstGeom prst="rect">
            <a:avLst/>
          </a:prstGeom>
        </p:spPr>
      </p:pic>
      <p:pic>
        <p:nvPicPr>
          <p:cNvPr id="11" name="Picture 10"/>
          <p:cNvPicPr>
            <a:picLocks noChangeAspect="1"/>
          </p:cNvPicPr>
          <p:nvPr/>
        </p:nvPicPr>
        <p:blipFill>
          <a:blip r:embed="rId4"/>
          <a:stretch>
            <a:fillRect/>
          </a:stretch>
        </p:blipFill>
        <p:spPr>
          <a:xfrm>
            <a:off x="1524000" y="4514711"/>
            <a:ext cx="2749550" cy="1520446"/>
          </a:xfrm>
          <a:prstGeom prst="rect">
            <a:avLst/>
          </a:prstGeom>
        </p:spPr>
      </p:pic>
      <p:pic>
        <p:nvPicPr>
          <p:cNvPr id="12" name="Picture 11"/>
          <p:cNvPicPr>
            <a:picLocks noChangeAspect="1"/>
          </p:cNvPicPr>
          <p:nvPr/>
        </p:nvPicPr>
        <p:blipFill>
          <a:blip r:embed="rId5"/>
          <a:stretch>
            <a:fillRect/>
          </a:stretch>
        </p:blipFill>
        <p:spPr>
          <a:xfrm>
            <a:off x="4492625" y="3613289"/>
            <a:ext cx="1600200" cy="901423"/>
          </a:xfrm>
          <a:prstGeom prst="rect">
            <a:avLst/>
          </a:prstGeom>
        </p:spPr>
      </p:pic>
      <p:pic>
        <p:nvPicPr>
          <p:cNvPr id="13" name="Picture 12"/>
          <p:cNvPicPr>
            <a:picLocks noChangeAspect="1"/>
          </p:cNvPicPr>
          <p:nvPr/>
        </p:nvPicPr>
        <p:blipFill>
          <a:blip r:embed="rId6"/>
          <a:stretch>
            <a:fillRect/>
          </a:stretch>
        </p:blipFill>
        <p:spPr>
          <a:xfrm>
            <a:off x="3240148" y="2095500"/>
            <a:ext cx="2066804" cy="1066524"/>
          </a:xfrm>
          <a:prstGeom prst="rect">
            <a:avLst/>
          </a:prstGeom>
        </p:spPr>
      </p:pic>
      <p:pic>
        <p:nvPicPr>
          <p:cNvPr id="14" name="Picture 13"/>
          <p:cNvPicPr>
            <a:picLocks noChangeAspect="1"/>
          </p:cNvPicPr>
          <p:nvPr/>
        </p:nvPicPr>
        <p:blipFill>
          <a:blip r:embed="rId7"/>
          <a:stretch>
            <a:fillRect/>
          </a:stretch>
        </p:blipFill>
        <p:spPr>
          <a:xfrm>
            <a:off x="3744686" y="1079500"/>
            <a:ext cx="1451429" cy="812800"/>
          </a:xfrm>
          <a:prstGeom prst="rect">
            <a:avLst/>
          </a:prstGeom>
        </p:spPr>
      </p:pic>
      <p:sp>
        <p:nvSpPr>
          <p:cNvPr id="15" name="Rectangle 14"/>
          <p:cNvSpPr/>
          <p:nvPr/>
        </p:nvSpPr>
        <p:spPr>
          <a:xfrm>
            <a:off x="9690100" y="2638933"/>
            <a:ext cx="901700" cy="18161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Helvetica Neue Light"/>
                <a:cs typeface="Helvetica Neue Light"/>
              </a:rPr>
              <a:t>Your </a:t>
            </a:r>
          </a:p>
          <a:p>
            <a:pPr algn="ctr"/>
            <a:r>
              <a:rPr lang="en-US" dirty="0">
                <a:latin typeface="Helvetica Neue Light"/>
                <a:cs typeface="Helvetica Neue Light"/>
              </a:rPr>
              <a:t>App</a:t>
            </a:r>
          </a:p>
        </p:txBody>
      </p:sp>
      <p:pic>
        <p:nvPicPr>
          <p:cNvPr id="10" name="Picture 9"/>
          <p:cNvPicPr>
            <a:picLocks noChangeAspect="1"/>
          </p:cNvPicPr>
          <p:nvPr/>
        </p:nvPicPr>
        <p:blipFill>
          <a:blip r:embed="rId8"/>
          <a:stretch>
            <a:fillRect/>
          </a:stretch>
        </p:blipFill>
        <p:spPr>
          <a:xfrm>
            <a:off x="1524000" y="2143920"/>
            <a:ext cx="2235200" cy="1251712"/>
          </a:xfrm>
          <a:prstGeom prst="rect">
            <a:avLst/>
          </a:prstGeom>
        </p:spPr>
      </p:pic>
      <p:pic>
        <p:nvPicPr>
          <p:cNvPr id="16" name="Picture 15"/>
          <p:cNvPicPr>
            <a:picLocks noChangeAspect="1"/>
          </p:cNvPicPr>
          <p:nvPr/>
        </p:nvPicPr>
        <p:blipFill>
          <a:blip r:embed="rId9"/>
          <a:stretch>
            <a:fillRect/>
          </a:stretch>
        </p:blipFill>
        <p:spPr>
          <a:xfrm>
            <a:off x="1704855" y="3548172"/>
            <a:ext cx="1119079" cy="1119079"/>
          </a:xfrm>
          <a:prstGeom prst="rect">
            <a:avLst/>
          </a:prstGeom>
        </p:spPr>
      </p:pic>
      <p:pic>
        <p:nvPicPr>
          <p:cNvPr id="17" name="Picture 16"/>
          <p:cNvPicPr>
            <a:picLocks noChangeAspect="1"/>
          </p:cNvPicPr>
          <p:nvPr/>
        </p:nvPicPr>
        <p:blipFill>
          <a:blip r:embed="rId10"/>
          <a:stretch>
            <a:fillRect/>
          </a:stretch>
        </p:blipFill>
        <p:spPr>
          <a:xfrm>
            <a:off x="4658097" y="2143920"/>
            <a:ext cx="1406346" cy="904080"/>
          </a:xfrm>
          <a:prstGeom prst="rect">
            <a:avLst/>
          </a:prstGeom>
        </p:spPr>
      </p:pic>
      <p:pic>
        <p:nvPicPr>
          <p:cNvPr id="18" name="Picture 17"/>
          <p:cNvPicPr>
            <a:picLocks noChangeAspect="1"/>
          </p:cNvPicPr>
          <p:nvPr/>
        </p:nvPicPr>
        <p:blipFill>
          <a:blip r:embed="rId11"/>
          <a:stretch>
            <a:fillRect/>
          </a:stretch>
        </p:blipFill>
        <p:spPr>
          <a:xfrm>
            <a:off x="3498162" y="3283088"/>
            <a:ext cx="1099896" cy="1257024"/>
          </a:xfrm>
          <a:prstGeom prst="rect">
            <a:avLst/>
          </a:prstGeom>
        </p:spPr>
      </p:pic>
      <p:cxnSp>
        <p:nvCxnSpPr>
          <p:cNvPr id="22" name="Straight Arrow Connector 21"/>
          <p:cNvCxnSpPr/>
          <p:nvPr/>
        </p:nvCxnSpPr>
        <p:spPr>
          <a:xfrm>
            <a:off x="6654800" y="1738856"/>
            <a:ext cx="2984500" cy="1372563"/>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rot="1501034">
            <a:off x="7196379" y="1997284"/>
            <a:ext cx="1745478"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fitbit</a:t>
            </a:r>
            <a:r>
              <a:rPr lang="en-US" sz="1600" dirty="0">
                <a:latin typeface="Helvetica Neue Thin"/>
                <a:cs typeface="Helvetica Neue Thin"/>
              </a:rPr>
              <a:t>/fitness</a:t>
            </a:r>
          </a:p>
        </p:txBody>
      </p:sp>
      <p:cxnSp>
        <p:nvCxnSpPr>
          <p:cNvPr id="26" name="Straight Arrow Connector 25"/>
          <p:cNvCxnSpPr/>
          <p:nvPr/>
        </p:nvCxnSpPr>
        <p:spPr>
          <a:xfrm>
            <a:off x="6591300" y="2603500"/>
            <a:ext cx="2984500" cy="711200"/>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6591300" y="3390900"/>
            <a:ext cx="2984500" cy="101600"/>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flipV="1">
            <a:off x="6769100" y="3670300"/>
            <a:ext cx="2832100" cy="457200"/>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6781800" y="3930512"/>
            <a:ext cx="2832100" cy="787538"/>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rot="347666">
            <a:off x="6776504" y="3008357"/>
            <a:ext cx="2106154"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withings</a:t>
            </a:r>
            <a:r>
              <a:rPr lang="en-US" sz="1600" dirty="0">
                <a:latin typeface="Helvetica Neue Thin"/>
                <a:cs typeface="Helvetica Neue Thin"/>
              </a:rPr>
              <a:t>/weight</a:t>
            </a:r>
          </a:p>
        </p:txBody>
      </p:sp>
      <p:sp>
        <p:nvSpPr>
          <p:cNvPr id="44" name="TextBox 43"/>
          <p:cNvSpPr txBox="1"/>
          <p:nvPr/>
        </p:nvSpPr>
        <p:spPr>
          <a:xfrm rot="21112896">
            <a:off x="6895980" y="3591989"/>
            <a:ext cx="1824025"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mfp</a:t>
            </a:r>
            <a:r>
              <a:rPr lang="en-US" sz="1600" dirty="0">
                <a:latin typeface="Helvetica Neue Thin"/>
                <a:cs typeface="Helvetica Neue Thin"/>
              </a:rPr>
              <a:t>/calories</a:t>
            </a:r>
          </a:p>
        </p:txBody>
      </p:sp>
      <p:sp>
        <p:nvSpPr>
          <p:cNvPr id="46" name="TextBox 45"/>
          <p:cNvSpPr txBox="1"/>
          <p:nvPr/>
        </p:nvSpPr>
        <p:spPr>
          <a:xfrm rot="777085">
            <a:off x="6987361" y="2569104"/>
            <a:ext cx="1848070" cy="338554"/>
          </a:xfrm>
          <a:prstGeom prst="rect">
            <a:avLst/>
          </a:prstGeom>
          <a:noFill/>
        </p:spPr>
        <p:txBody>
          <a:bodyPr wrap="none" rtlCol="0">
            <a:spAutoFit/>
          </a:bodyPr>
          <a:lstStyle/>
          <a:p>
            <a:r>
              <a:rPr lang="en-US" sz="1600" dirty="0">
                <a:latin typeface="Helvetica Neue Thin"/>
                <a:cs typeface="Helvetica Neue Thin"/>
              </a:rPr>
              <a:t>GET /misfit/fitness</a:t>
            </a:r>
          </a:p>
        </p:txBody>
      </p:sp>
      <p:sp>
        <p:nvSpPr>
          <p:cNvPr id="47" name="TextBox 46"/>
          <p:cNvSpPr txBox="1"/>
          <p:nvPr/>
        </p:nvSpPr>
        <p:spPr>
          <a:xfrm rot="20715354">
            <a:off x="7112374" y="4022371"/>
            <a:ext cx="1755096"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gfit</a:t>
            </a:r>
            <a:r>
              <a:rPr lang="en-US" sz="1600" dirty="0">
                <a:latin typeface="Helvetica Neue Thin"/>
                <a:cs typeface="Helvetica Neue Thin"/>
              </a:rPr>
              <a:t>/glucose</a:t>
            </a:r>
          </a:p>
        </p:txBody>
      </p:sp>
      <p:sp>
        <p:nvSpPr>
          <p:cNvPr id="49" name="TextBox 48"/>
          <p:cNvSpPr txBox="1"/>
          <p:nvPr/>
        </p:nvSpPr>
        <p:spPr>
          <a:xfrm>
            <a:off x="6939805" y="5055951"/>
            <a:ext cx="3372596" cy="1200329"/>
          </a:xfrm>
          <a:prstGeom prst="rect">
            <a:avLst/>
          </a:prstGeom>
          <a:noFill/>
        </p:spPr>
        <p:txBody>
          <a:bodyPr wrap="square" rtlCol="0">
            <a:spAutoFit/>
          </a:bodyPr>
          <a:lstStyle/>
          <a:p>
            <a:r>
              <a:rPr lang="en-US" dirty="0">
                <a:latin typeface="Helvetica Neue Light"/>
                <a:cs typeface="Helvetica Neue Light"/>
              </a:rPr>
              <a:t>Build and maintain API clients for each source to pull data, normalize, integrate and store it</a:t>
            </a:r>
          </a:p>
        </p:txBody>
      </p:sp>
    </p:spTree>
    <p:extLst>
      <p:ext uri="{BB962C8B-B14F-4D97-AF65-F5344CB8AC3E}">
        <p14:creationId xmlns:p14="http://schemas.microsoft.com/office/powerpoint/2010/main" val="405641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1" y="227568"/>
            <a:ext cx="4314825" cy="369332"/>
          </a:xfrm>
          <a:prstGeom prst="rect">
            <a:avLst/>
          </a:prstGeom>
          <a:solidFill>
            <a:srgbClr val="139BEC"/>
          </a:solidFill>
        </p:spPr>
        <p:txBody>
          <a:bodyPr wrap="square" rtlCol="0">
            <a:spAutoFit/>
          </a:bodyPr>
          <a:lstStyle/>
          <a:p>
            <a:pPr algn="ctr"/>
            <a:r>
              <a:rPr lang="en-US" i="1" dirty="0">
                <a:solidFill>
                  <a:schemeClr val="bg1"/>
                </a:solidFill>
                <a:latin typeface="Helvetica Neue Light"/>
                <a:cs typeface="Helvetica Neue Light"/>
              </a:rPr>
              <a:t>Your users are using...</a:t>
            </a:r>
          </a:p>
        </p:txBody>
      </p:sp>
      <p:sp>
        <p:nvSpPr>
          <p:cNvPr id="6" name="TextBox 5"/>
          <p:cNvSpPr txBox="1"/>
          <p:nvPr/>
        </p:nvSpPr>
        <p:spPr>
          <a:xfrm>
            <a:off x="6092826" y="233402"/>
            <a:ext cx="4575175" cy="369332"/>
          </a:xfrm>
          <a:prstGeom prst="rect">
            <a:avLst/>
          </a:prstGeom>
          <a:solidFill>
            <a:srgbClr val="139BEC"/>
          </a:solidFill>
        </p:spPr>
        <p:txBody>
          <a:bodyPr wrap="square" rtlCol="0">
            <a:spAutoFit/>
          </a:bodyPr>
          <a:lstStyle/>
          <a:p>
            <a:pPr algn="ctr"/>
            <a:r>
              <a:rPr lang="en-US" i="1" dirty="0">
                <a:solidFill>
                  <a:schemeClr val="bg1"/>
                </a:solidFill>
                <a:latin typeface="Helvetica Neue Light"/>
                <a:cs typeface="Helvetica Neue Light"/>
              </a:rPr>
              <a:t>What developers need…</a:t>
            </a:r>
          </a:p>
        </p:txBody>
      </p:sp>
      <p:pic>
        <p:nvPicPr>
          <p:cNvPr id="7" name="Picture 6" descr="glucos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475" y="4667250"/>
            <a:ext cx="1784350" cy="1784350"/>
          </a:xfrm>
          <a:prstGeom prst="rect">
            <a:avLst/>
          </a:prstGeom>
        </p:spPr>
      </p:pic>
      <p:pic>
        <p:nvPicPr>
          <p:cNvPr id="8" name="Picture 7"/>
          <p:cNvPicPr>
            <a:picLocks noChangeAspect="1"/>
          </p:cNvPicPr>
          <p:nvPr/>
        </p:nvPicPr>
        <p:blipFill>
          <a:blip r:embed="rId3"/>
          <a:stretch>
            <a:fillRect/>
          </a:stretch>
        </p:blipFill>
        <p:spPr>
          <a:xfrm>
            <a:off x="1689100" y="952500"/>
            <a:ext cx="1715418" cy="939800"/>
          </a:xfrm>
          <a:prstGeom prst="rect">
            <a:avLst/>
          </a:prstGeom>
        </p:spPr>
      </p:pic>
      <p:pic>
        <p:nvPicPr>
          <p:cNvPr id="11" name="Picture 10"/>
          <p:cNvPicPr>
            <a:picLocks noChangeAspect="1"/>
          </p:cNvPicPr>
          <p:nvPr/>
        </p:nvPicPr>
        <p:blipFill>
          <a:blip r:embed="rId4"/>
          <a:stretch>
            <a:fillRect/>
          </a:stretch>
        </p:blipFill>
        <p:spPr>
          <a:xfrm>
            <a:off x="1524000" y="4514711"/>
            <a:ext cx="2749550" cy="1520446"/>
          </a:xfrm>
          <a:prstGeom prst="rect">
            <a:avLst/>
          </a:prstGeom>
        </p:spPr>
      </p:pic>
      <p:pic>
        <p:nvPicPr>
          <p:cNvPr id="12" name="Picture 11"/>
          <p:cNvPicPr>
            <a:picLocks noChangeAspect="1"/>
          </p:cNvPicPr>
          <p:nvPr/>
        </p:nvPicPr>
        <p:blipFill>
          <a:blip r:embed="rId5"/>
          <a:stretch>
            <a:fillRect/>
          </a:stretch>
        </p:blipFill>
        <p:spPr>
          <a:xfrm>
            <a:off x="4492625" y="3613289"/>
            <a:ext cx="1600200" cy="901423"/>
          </a:xfrm>
          <a:prstGeom prst="rect">
            <a:avLst/>
          </a:prstGeom>
        </p:spPr>
      </p:pic>
      <p:pic>
        <p:nvPicPr>
          <p:cNvPr id="13" name="Picture 12"/>
          <p:cNvPicPr>
            <a:picLocks noChangeAspect="1"/>
          </p:cNvPicPr>
          <p:nvPr/>
        </p:nvPicPr>
        <p:blipFill>
          <a:blip r:embed="rId6"/>
          <a:stretch>
            <a:fillRect/>
          </a:stretch>
        </p:blipFill>
        <p:spPr>
          <a:xfrm>
            <a:off x="3240148" y="2095500"/>
            <a:ext cx="2066804" cy="1066524"/>
          </a:xfrm>
          <a:prstGeom prst="rect">
            <a:avLst/>
          </a:prstGeom>
        </p:spPr>
      </p:pic>
      <p:pic>
        <p:nvPicPr>
          <p:cNvPr id="14" name="Picture 13"/>
          <p:cNvPicPr>
            <a:picLocks noChangeAspect="1"/>
          </p:cNvPicPr>
          <p:nvPr/>
        </p:nvPicPr>
        <p:blipFill>
          <a:blip r:embed="rId7"/>
          <a:stretch>
            <a:fillRect/>
          </a:stretch>
        </p:blipFill>
        <p:spPr>
          <a:xfrm>
            <a:off x="3744686" y="1079500"/>
            <a:ext cx="1451429" cy="812800"/>
          </a:xfrm>
          <a:prstGeom prst="rect">
            <a:avLst/>
          </a:prstGeom>
        </p:spPr>
      </p:pic>
      <p:pic>
        <p:nvPicPr>
          <p:cNvPr id="10" name="Picture 9"/>
          <p:cNvPicPr>
            <a:picLocks noChangeAspect="1"/>
          </p:cNvPicPr>
          <p:nvPr/>
        </p:nvPicPr>
        <p:blipFill>
          <a:blip r:embed="rId8"/>
          <a:stretch>
            <a:fillRect/>
          </a:stretch>
        </p:blipFill>
        <p:spPr>
          <a:xfrm>
            <a:off x="1524000" y="2143920"/>
            <a:ext cx="2235200" cy="1251712"/>
          </a:xfrm>
          <a:prstGeom prst="rect">
            <a:avLst/>
          </a:prstGeom>
        </p:spPr>
      </p:pic>
      <p:pic>
        <p:nvPicPr>
          <p:cNvPr id="16" name="Picture 15"/>
          <p:cNvPicPr>
            <a:picLocks noChangeAspect="1"/>
          </p:cNvPicPr>
          <p:nvPr/>
        </p:nvPicPr>
        <p:blipFill>
          <a:blip r:embed="rId9"/>
          <a:stretch>
            <a:fillRect/>
          </a:stretch>
        </p:blipFill>
        <p:spPr>
          <a:xfrm>
            <a:off x="1704855" y="3548172"/>
            <a:ext cx="1119079" cy="1119079"/>
          </a:xfrm>
          <a:prstGeom prst="rect">
            <a:avLst/>
          </a:prstGeom>
        </p:spPr>
      </p:pic>
      <p:pic>
        <p:nvPicPr>
          <p:cNvPr id="17" name="Picture 16"/>
          <p:cNvPicPr>
            <a:picLocks noChangeAspect="1"/>
          </p:cNvPicPr>
          <p:nvPr/>
        </p:nvPicPr>
        <p:blipFill>
          <a:blip r:embed="rId10"/>
          <a:stretch>
            <a:fillRect/>
          </a:stretch>
        </p:blipFill>
        <p:spPr>
          <a:xfrm>
            <a:off x="4658097" y="2143920"/>
            <a:ext cx="1406346" cy="904080"/>
          </a:xfrm>
          <a:prstGeom prst="rect">
            <a:avLst/>
          </a:prstGeom>
        </p:spPr>
      </p:pic>
      <p:pic>
        <p:nvPicPr>
          <p:cNvPr id="18" name="Picture 17"/>
          <p:cNvPicPr>
            <a:picLocks noChangeAspect="1"/>
          </p:cNvPicPr>
          <p:nvPr/>
        </p:nvPicPr>
        <p:blipFill>
          <a:blip r:embed="rId11"/>
          <a:stretch>
            <a:fillRect/>
          </a:stretch>
        </p:blipFill>
        <p:spPr>
          <a:xfrm>
            <a:off x="3498162" y="3283088"/>
            <a:ext cx="1099896" cy="1257024"/>
          </a:xfrm>
          <a:prstGeom prst="rect">
            <a:avLst/>
          </a:prstGeom>
        </p:spPr>
      </p:pic>
      <p:sp>
        <p:nvSpPr>
          <p:cNvPr id="27" name="Rectangle 26"/>
          <p:cNvSpPr/>
          <p:nvPr/>
        </p:nvSpPr>
        <p:spPr>
          <a:xfrm>
            <a:off x="7785171" y="2613533"/>
            <a:ext cx="901700" cy="1816100"/>
          </a:xfrm>
          <a:prstGeom prst="rect">
            <a:avLst/>
          </a:prstGeom>
          <a:solidFill>
            <a:srgbClr val="139BE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Helvetica Neue Light"/>
                <a:cs typeface="Helvetica Neue Light"/>
              </a:rPr>
              <a:t>Middleware</a:t>
            </a:r>
          </a:p>
        </p:txBody>
      </p:sp>
      <p:cxnSp>
        <p:nvCxnSpPr>
          <p:cNvPr id="28" name="Straight Arrow Connector 27"/>
          <p:cNvCxnSpPr/>
          <p:nvPr/>
        </p:nvCxnSpPr>
        <p:spPr>
          <a:xfrm>
            <a:off x="5984847" y="2143920"/>
            <a:ext cx="1800324" cy="764574"/>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rot="1316911">
            <a:off x="6090952" y="2197100"/>
            <a:ext cx="1745478"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fitbit</a:t>
            </a:r>
            <a:r>
              <a:rPr lang="en-US" sz="1600" dirty="0">
                <a:latin typeface="Helvetica Neue Thin"/>
                <a:cs typeface="Helvetica Neue Thin"/>
              </a:rPr>
              <a:t>/fitness</a:t>
            </a:r>
          </a:p>
        </p:txBody>
      </p:sp>
      <p:cxnSp>
        <p:nvCxnSpPr>
          <p:cNvPr id="30" name="Straight Arrow Connector 29"/>
          <p:cNvCxnSpPr/>
          <p:nvPr/>
        </p:nvCxnSpPr>
        <p:spPr>
          <a:xfrm>
            <a:off x="5984847" y="2828718"/>
            <a:ext cx="1800324" cy="333307"/>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5984847" y="3283089"/>
            <a:ext cx="1800324" cy="154581"/>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5765791" y="3681906"/>
            <a:ext cx="2019381" cy="140795"/>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flipV="1">
            <a:off x="5803901" y="3924300"/>
            <a:ext cx="1981271" cy="571638"/>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rot="347666">
            <a:off x="5722404" y="3008357"/>
            <a:ext cx="2106154"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withings</a:t>
            </a:r>
            <a:r>
              <a:rPr lang="en-US" sz="1600" dirty="0">
                <a:latin typeface="Helvetica Neue Thin"/>
                <a:cs typeface="Helvetica Neue Thin"/>
              </a:rPr>
              <a:t>/weight</a:t>
            </a:r>
          </a:p>
        </p:txBody>
      </p:sp>
      <p:sp>
        <p:nvSpPr>
          <p:cNvPr id="37" name="TextBox 36"/>
          <p:cNvSpPr txBox="1"/>
          <p:nvPr/>
        </p:nvSpPr>
        <p:spPr>
          <a:xfrm>
            <a:off x="5847605" y="3437669"/>
            <a:ext cx="1824025"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mfp</a:t>
            </a:r>
            <a:r>
              <a:rPr lang="en-US" sz="1600" dirty="0">
                <a:latin typeface="Helvetica Neue Thin"/>
                <a:cs typeface="Helvetica Neue Thin"/>
              </a:rPr>
              <a:t>/calories</a:t>
            </a:r>
          </a:p>
        </p:txBody>
      </p:sp>
      <p:sp>
        <p:nvSpPr>
          <p:cNvPr id="39" name="TextBox 38"/>
          <p:cNvSpPr txBox="1"/>
          <p:nvPr/>
        </p:nvSpPr>
        <p:spPr>
          <a:xfrm rot="1077862">
            <a:off x="5933261" y="2607204"/>
            <a:ext cx="1848070" cy="338554"/>
          </a:xfrm>
          <a:prstGeom prst="rect">
            <a:avLst/>
          </a:prstGeom>
          <a:noFill/>
        </p:spPr>
        <p:txBody>
          <a:bodyPr wrap="none" rtlCol="0">
            <a:spAutoFit/>
          </a:bodyPr>
          <a:lstStyle/>
          <a:p>
            <a:r>
              <a:rPr lang="en-US" sz="1600" dirty="0">
                <a:latin typeface="Helvetica Neue Thin"/>
                <a:cs typeface="Helvetica Neue Thin"/>
              </a:rPr>
              <a:t>GET /misfit/fitness</a:t>
            </a:r>
          </a:p>
        </p:txBody>
      </p:sp>
      <p:sp>
        <p:nvSpPr>
          <p:cNvPr id="40" name="TextBox 39"/>
          <p:cNvSpPr txBox="1"/>
          <p:nvPr/>
        </p:nvSpPr>
        <p:spPr>
          <a:xfrm rot="20667386">
            <a:off x="5975487" y="3899192"/>
            <a:ext cx="1755096" cy="338554"/>
          </a:xfrm>
          <a:prstGeom prst="rect">
            <a:avLst/>
          </a:prstGeom>
          <a:noFill/>
        </p:spPr>
        <p:txBody>
          <a:bodyPr wrap="none" rtlCol="0">
            <a:spAutoFit/>
          </a:bodyPr>
          <a:lstStyle/>
          <a:p>
            <a:r>
              <a:rPr lang="en-US" sz="1600" dirty="0">
                <a:latin typeface="Helvetica Neue Thin"/>
                <a:cs typeface="Helvetica Neue Thin"/>
              </a:rPr>
              <a:t>GET /</a:t>
            </a:r>
            <a:r>
              <a:rPr lang="en-US" sz="1600" dirty="0" err="1">
                <a:latin typeface="Helvetica Neue Thin"/>
                <a:cs typeface="Helvetica Neue Thin"/>
              </a:rPr>
              <a:t>gfit</a:t>
            </a:r>
            <a:r>
              <a:rPr lang="en-US" sz="1600" dirty="0">
                <a:latin typeface="Helvetica Neue Thin"/>
                <a:cs typeface="Helvetica Neue Thin"/>
              </a:rPr>
              <a:t>/glucose</a:t>
            </a:r>
          </a:p>
        </p:txBody>
      </p:sp>
      <p:sp>
        <p:nvSpPr>
          <p:cNvPr id="50" name="Rectangle 49"/>
          <p:cNvSpPr/>
          <p:nvPr/>
        </p:nvSpPr>
        <p:spPr>
          <a:xfrm>
            <a:off x="9690100" y="2638933"/>
            <a:ext cx="901700" cy="18161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Helvetica Neue Light"/>
                <a:cs typeface="Helvetica Neue Light"/>
              </a:rPr>
              <a:t>Your </a:t>
            </a:r>
          </a:p>
          <a:p>
            <a:pPr algn="ctr"/>
            <a:r>
              <a:rPr lang="en-US" dirty="0">
                <a:latin typeface="Helvetica Neue Light"/>
                <a:cs typeface="Helvetica Neue Light"/>
              </a:rPr>
              <a:t>App</a:t>
            </a:r>
          </a:p>
        </p:txBody>
      </p:sp>
      <p:cxnSp>
        <p:nvCxnSpPr>
          <p:cNvPr id="51" name="Straight Arrow Connector 50"/>
          <p:cNvCxnSpPr>
            <a:endCxn id="50" idx="1"/>
          </p:cNvCxnSpPr>
          <p:nvPr/>
        </p:nvCxnSpPr>
        <p:spPr>
          <a:xfrm>
            <a:off x="8699464" y="3545505"/>
            <a:ext cx="990636" cy="1479"/>
          </a:xfrm>
          <a:prstGeom prst="straightConnector1">
            <a:avLst/>
          </a:prstGeom>
          <a:ln>
            <a:solidFill>
              <a:schemeClr val="tx1">
                <a:lumMod val="50000"/>
                <a:lumOff val="50000"/>
              </a:schemeClr>
            </a:solidFill>
            <a:headEnd type="none"/>
            <a:tailEnd type="triangle" w="lg" len="lg"/>
          </a:ln>
          <a:effectLst/>
        </p:spPr>
        <p:style>
          <a:lnRef idx="2">
            <a:schemeClr val="accent1"/>
          </a:lnRef>
          <a:fillRef idx="0">
            <a:schemeClr val="accent1"/>
          </a:fillRef>
          <a:effectRef idx="1">
            <a:schemeClr val="accent1"/>
          </a:effectRef>
          <a:fontRef idx="minor">
            <a:schemeClr val="tx1"/>
          </a:fontRef>
        </p:style>
      </p:cxnSp>
      <p:sp>
        <p:nvSpPr>
          <p:cNvPr id="52" name="TextBox 51"/>
          <p:cNvSpPr txBox="1"/>
          <p:nvPr/>
        </p:nvSpPr>
        <p:spPr>
          <a:xfrm>
            <a:off x="8652728" y="3213795"/>
            <a:ext cx="1136786" cy="307777"/>
          </a:xfrm>
          <a:prstGeom prst="rect">
            <a:avLst/>
          </a:prstGeom>
          <a:noFill/>
        </p:spPr>
        <p:txBody>
          <a:bodyPr wrap="none" rtlCol="0">
            <a:spAutoFit/>
          </a:bodyPr>
          <a:lstStyle/>
          <a:p>
            <a:r>
              <a:rPr lang="en-US" sz="1400" dirty="0">
                <a:latin typeface="Helvetica Neue Thin"/>
                <a:cs typeface="Helvetica Neue Thin"/>
              </a:rPr>
              <a:t>GET /health</a:t>
            </a:r>
          </a:p>
        </p:txBody>
      </p:sp>
    </p:spTree>
    <p:extLst>
      <p:ext uri="{BB962C8B-B14F-4D97-AF65-F5344CB8AC3E}">
        <p14:creationId xmlns:p14="http://schemas.microsoft.com/office/powerpoint/2010/main" val="2442711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539</Words>
  <Application>Microsoft Office PowerPoint</Application>
  <PresentationFormat>Widescreen</PresentationFormat>
  <Paragraphs>86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Helvetica Neue Light</vt:lpstr>
      <vt:lpstr>Helvetica Neue Thin</vt:lpstr>
      <vt:lpstr>Office Theme</vt:lpstr>
      <vt:lpstr>From Wearables to Continuous Diagnostics, Monitoring, and Evaluation (CDME)</vt:lpstr>
      <vt:lpstr>Current Generation Diagnostics</vt:lpstr>
      <vt:lpstr>Next Generation Diagnostics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Generation Diagnostics</dc:title>
  <dc:creator>Shahid Shah</dc:creator>
  <cp:lastModifiedBy>Shahid Shah</cp:lastModifiedBy>
  <cp:revision>2</cp:revision>
  <dcterms:created xsi:type="dcterms:W3CDTF">2016-04-15T15:11:27Z</dcterms:created>
  <dcterms:modified xsi:type="dcterms:W3CDTF">2016-04-15T15:58:38Z</dcterms:modified>
</cp:coreProperties>
</file>